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54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3A8D0D3C-3F45-4B8F-B615-733DCBDBC051}" type="datetimeFigureOut">
              <a:rPr lang="fr-FR" smtClean="0"/>
              <a:pPr/>
              <a:t>26/07/2012</a:t>
            </a:fld>
            <a:endParaRPr lang="fr-FR"/>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FR"/>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5941CB9-3002-4993-9B25-F7DD29C5ED2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A8D0D3C-3F45-4B8F-B615-733DCBDBC051}" type="datetimeFigureOut">
              <a:rPr lang="fr-FR" smtClean="0"/>
              <a:pPr/>
              <a:t>26/07/2012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41CB9-3002-4993-9B25-F7DD29C5ED2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A8D0D3C-3F45-4B8F-B615-733DCBDBC051}" type="datetimeFigureOut">
              <a:rPr lang="fr-FR" smtClean="0"/>
              <a:pPr/>
              <a:t>26/07/2012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41CB9-3002-4993-9B25-F7DD29C5ED2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3A8D0D3C-3F45-4B8F-B615-733DCBDBC051}" type="datetimeFigureOut">
              <a:rPr lang="fr-FR" smtClean="0"/>
              <a:pPr/>
              <a:t>26/07/2012</a:t>
            </a:fld>
            <a:endParaRPr lang="fr-FR"/>
          </a:p>
        </p:txBody>
      </p:sp>
      <p:sp>
        <p:nvSpPr>
          <p:cNvPr id="5" name="Espace réservé du pied de page 4"/>
          <p:cNvSpPr>
            <a:spLocks noGrp="1"/>
          </p:cNvSpPr>
          <p:nvPr>
            <p:ph type="ftr" sz="quarter" idx="11"/>
          </p:nvPr>
        </p:nvSpPr>
        <p:spPr>
          <a:xfrm>
            <a:off x="457200" y="6480969"/>
            <a:ext cx="4260056" cy="300831"/>
          </a:xfrm>
        </p:spPr>
        <p:txBody>
          <a:bodyPr/>
          <a:lstStyle/>
          <a:p>
            <a:endParaRPr lang="fr-FR"/>
          </a:p>
        </p:txBody>
      </p:sp>
      <p:sp>
        <p:nvSpPr>
          <p:cNvPr id="6" name="Espace réservé du numéro de diapositive 5"/>
          <p:cNvSpPr>
            <a:spLocks noGrp="1"/>
          </p:cNvSpPr>
          <p:nvPr>
            <p:ph type="sldNum" sz="quarter" idx="12"/>
          </p:nvPr>
        </p:nvSpPr>
        <p:spPr/>
        <p:txBody>
          <a:bodyPr/>
          <a:lstStyle/>
          <a:p>
            <a:fld id="{A5941CB9-3002-4993-9B25-F7DD29C5ED2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3A8D0D3C-3F45-4B8F-B615-733DCBDBC051}" type="datetimeFigureOut">
              <a:rPr lang="fr-FR" smtClean="0"/>
              <a:pPr/>
              <a:t>26/07/2012</a:t>
            </a:fld>
            <a:endParaRPr lang="fr-FR"/>
          </a:p>
        </p:txBody>
      </p:sp>
      <p:sp>
        <p:nvSpPr>
          <p:cNvPr id="5" name="Espace réservé du pied de page 4"/>
          <p:cNvSpPr>
            <a:spLocks noGrp="1"/>
          </p:cNvSpPr>
          <p:nvPr>
            <p:ph type="ftr" sz="quarter" idx="11"/>
          </p:nvPr>
        </p:nvSpPr>
        <p:spPr>
          <a:xfrm>
            <a:off x="2619376" y="6480969"/>
            <a:ext cx="4260056" cy="300831"/>
          </a:xfrm>
        </p:spPr>
        <p:txBody>
          <a:bodyPr/>
          <a:lstStyle/>
          <a:p>
            <a:endParaRPr lang="fr-FR"/>
          </a:p>
        </p:txBody>
      </p:sp>
      <p:sp>
        <p:nvSpPr>
          <p:cNvPr id="6" name="Espace réservé du numéro de diapositive 5"/>
          <p:cNvSpPr>
            <a:spLocks noGrp="1"/>
          </p:cNvSpPr>
          <p:nvPr>
            <p:ph type="sldNum" sz="quarter" idx="12"/>
          </p:nvPr>
        </p:nvSpPr>
        <p:spPr>
          <a:xfrm>
            <a:off x="8451056" y="809624"/>
            <a:ext cx="502920" cy="300831"/>
          </a:xfrm>
        </p:spPr>
        <p:txBody>
          <a:bodyPr/>
          <a:lstStyle/>
          <a:p>
            <a:fld id="{A5941CB9-3002-4993-9B25-F7DD29C5ED2A}" type="slidenum">
              <a:rPr lang="fr-FR" smtClean="0"/>
              <a:pPr/>
              <a:t>‹N°›</a:t>
            </a:fld>
            <a:endParaRPr lang="fr-FR"/>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3A8D0D3C-3F45-4B8F-B615-733DCBDBC051}" type="datetimeFigureOut">
              <a:rPr lang="fr-FR" smtClean="0"/>
              <a:pPr/>
              <a:t>26/07/2012</a:t>
            </a:fld>
            <a:endParaRPr lang="fr-FR"/>
          </a:p>
        </p:txBody>
      </p:sp>
      <p:sp>
        <p:nvSpPr>
          <p:cNvPr id="6" name="Espace réservé du pied de page 5"/>
          <p:cNvSpPr>
            <a:spLocks noGrp="1"/>
          </p:cNvSpPr>
          <p:nvPr>
            <p:ph type="ftr" sz="quarter" idx="11"/>
          </p:nvPr>
        </p:nvSpPr>
        <p:spPr>
          <a:xfrm>
            <a:off x="457200" y="6480969"/>
            <a:ext cx="4260056" cy="301752"/>
          </a:xfrm>
        </p:spPr>
        <p:txBody>
          <a:bodyPr/>
          <a:lstStyle/>
          <a:p>
            <a:endParaRPr lang="fr-FR"/>
          </a:p>
        </p:txBody>
      </p:sp>
      <p:sp>
        <p:nvSpPr>
          <p:cNvPr id="7" name="Espace réservé du numéro de diapositive 6"/>
          <p:cNvSpPr>
            <a:spLocks noGrp="1"/>
          </p:cNvSpPr>
          <p:nvPr>
            <p:ph type="sldNum" sz="quarter" idx="12"/>
          </p:nvPr>
        </p:nvSpPr>
        <p:spPr>
          <a:xfrm>
            <a:off x="7589520" y="6480969"/>
            <a:ext cx="502920" cy="301752"/>
          </a:xfrm>
        </p:spPr>
        <p:txBody>
          <a:bodyPr/>
          <a:lstStyle/>
          <a:p>
            <a:fld id="{A5941CB9-3002-4993-9B25-F7DD29C5ED2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3A8D0D3C-3F45-4B8F-B615-733DCBDBC051}" type="datetimeFigureOut">
              <a:rPr lang="fr-FR" smtClean="0"/>
              <a:pPr/>
              <a:t>26/07/2012</a:t>
            </a:fld>
            <a:endParaRPr lang="fr-FR"/>
          </a:p>
        </p:txBody>
      </p:sp>
      <p:sp>
        <p:nvSpPr>
          <p:cNvPr id="8" name="Espace réservé du pied de page 7"/>
          <p:cNvSpPr>
            <a:spLocks noGrp="1"/>
          </p:cNvSpPr>
          <p:nvPr>
            <p:ph type="ftr" sz="quarter" idx="11"/>
          </p:nvPr>
        </p:nvSpPr>
        <p:spPr>
          <a:xfrm>
            <a:off x="457200" y="6480969"/>
            <a:ext cx="4261104" cy="301752"/>
          </a:xfrm>
        </p:spPr>
        <p:txBody>
          <a:bodyPr/>
          <a:lstStyle/>
          <a:p>
            <a:endParaRPr lang="fr-F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A5941CB9-3002-4993-9B25-F7DD29C5ED2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A8D0D3C-3F45-4B8F-B615-733DCBDBC051}" type="datetimeFigureOut">
              <a:rPr lang="fr-FR" smtClean="0"/>
              <a:pPr/>
              <a:t>26/07/2012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5941CB9-3002-4993-9B25-F7DD29C5ED2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3A8D0D3C-3F45-4B8F-B615-733DCBDBC051}" type="datetimeFigureOut">
              <a:rPr lang="fr-FR" smtClean="0"/>
              <a:pPr/>
              <a:t>26/07/2012</a:t>
            </a:fld>
            <a:endParaRPr lang="fr-FR"/>
          </a:p>
        </p:txBody>
      </p:sp>
      <p:sp>
        <p:nvSpPr>
          <p:cNvPr id="3" name="Espace réservé du pied de page 2"/>
          <p:cNvSpPr>
            <a:spLocks noGrp="1"/>
          </p:cNvSpPr>
          <p:nvPr>
            <p:ph type="ftr" sz="quarter" idx="11"/>
          </p:nvPr>
        </p:nvSpPr>
        <p:spPr>
          <a:xfrm>
            <a:off x="457200" y="6481890"/>
            <a:ext cx="4260056" cy="300831"/>
          </a:xfrm>
        </p:spPr>
        <p:txBody>
          <a:bodyPr/>
          <a:lstStyle/>
          <a:p>
            <a:endParaRPr lang="fr-FR"/>
          </a:p>
        </p:txBody>
      </p:sp>
      <p:sp>
        <p:nvSpPr>
          <p:cNvPr id="4" name="Espace réservé du numéro de diapositive 3"/>
          <p:cNvSpPr>
            <a:spLocks noGrp="1"/>
          </p:cNvSpPr>
          <p:nvPr>
            <p:ph type="sldNum" sz="quarter" idx="12"/>
          </p:nvPr>
        </p:nvSpPr>
        <p:spPr>
          <a:xfrm>
            <a:off x="7589520" y="6480969"/>
            <a:ext cx="502920" cy="301752"/>
          </a:xfrm>
        </p:spPr>
        <p:txBody>
          <a:bodyPr/>
          <a:lstStyle/>
          <a:p>
            <a:fld id="{A5941CB9-3002-4993-9B25-F7DD29C5ED2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3A8D0D3C-3F45-4B8F-B615-733DCBDBC051}" type="datetimeFigureOut">
              <a:rPr lang="fr-FR" smtClean="0"/>
              <a:pPr/>
              <a:t>26/07/2012</a:t>
            </a:fld>
            <a:endParaRPr lang="fr-F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A5941CB9-3002-4993-9B25-F7DD29C5ED2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3A8D0D3C-3F45-4B8F-B615-733DCBDBC051}" type="datetimeFigureOut">
              <a:rPr lang="fr-FR" smtClean="0"/>
              <a:pPr/>
              <a:t>26/07/2012</a:t>
            </a:fld>
            <a:endParaRPr lang="fr-F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A5941CB9-3002-4993-9B25-F7DD29C5ED2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A8D0D3C-3F45-4B8F-B615-733DCBDBC051}" type="datetimeFigureOut">
              <a:rPr lang="fr-FR" smtClean="0"/>
              <a:pPr/>
              <a:t>26/07/2012</a:t>
            </a:fld>
            <a:endParaRPr lang="fr-FR"/>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5941CB9-3002-4993-9B25-F7DD29C5ED2A}"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55576" y="692696"/>
            <a:ext cx="7772400" cy="2016224"/>
          </a:xfrm>
          <a:prstGeom prst="rect">
            <a:avLst/>
          </a:prstGeom>
        </p:spPr>
        <p:style>
          <a:lnRef idx="1">
            <a:schemeClr val="dk1"/>
          </a:lnRef>
          <a:fillRef idx="3">
            <a:schemeClr val="dk1"/>
          </a:fillRef>
          <a:effectRef idx="2">
            <a:schemeClr val="dk1"/>
          </a:effectRef>
          <a:fontRef idx="minor">
            <a:schemeClr val="lt1"/>
          </a:fontRef>
        </p:style>
        <p:txBody>
          <a:bodyPr vert="horz" anchor="b">
            <a:normAutofit fontScale="90000" lnSpcReduction="10000"/>
          </a:bodyPr>
          <a:lstStyle/>
          <a:p>
            <a:pPr marL="484632" marR="0" lvl="0" indent="0" algn="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3</a:t>
            </a:r>
            <a:r>
              <a:rPr kumimoji="0" lang="fr-FR" sz="4400" b="1" i="0" u="none" strike="noStrike" kern="1200" cap="none" spc="0" normalizeH="0" baseline="3000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ème</a:t>
            </a:r>
            <a:r>
              <a:rPr kumimoji="0" lang="fr-FR" sz="4400" b="1" i="0" u="none" strike="noStrike" kern="1200" cap="none" spc="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latin typeface="+mn-lt"/>
                <a:ea typeface="+mn-ea"/>
                <a:cs typeface="+mn-cs"/>
              </a:rPr>
              <a:t> A</a:t>
            </a:r>
            <a:r>
              <a:rPr kumimoji="0" lang="fr-FR" sz="4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r>
            <a:br>
              <a:rPr kumimoji="0" lang="fr-FR" sz="4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br>
            <a:r>
              <a:rPr kumimoji="0" lang="fr-FR" sz="44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Histoire des Arts</a:t>
            </a:r>
            <a:r>
              <a:rPr kumimoji="0" lang="fr-FR" sz="4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n-lt"/>
                <a:ea typeface="+mn-ea"/>
                <a:cs typeface="+mn-cs"/>
              </a:rPr>
              <a:t/>
            </a:r>
            <a:br>
              <a:rPr kumimoji="0" lang="fr-FR" sz="4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n-lt"/>
                <a:ea typeface="+mn-ea"/>
                <a:cs typeface="+mn-cs"/>
              </a:rPr>
            </a:br>
            <a:r>
              <a:rPr kumimoji="0" lang="fr-FR" sz="4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n-lt"/>
                <a:ea typeface="+mn-ea"/>
                <a:cs typeface="+mn-cs"/>
              </a:rPr>
              <a:t>Thème : </a:t>
            </a:r>
            <a:r>
              <a:rPr kumimoji="0" lang="fr-FR" sz="53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n-lt"/>
                <a:ea typeface="+mn-ea"/>
                <a:cs typeface="+mn-cs"/>
              </a:rPr>
              <a:t>L’ENGAGEMENT</a:t>
            </a:r>
            <a:endParaRPr kumimoji="0" lang="fr-FR" sz="4400" b="1" i="0" u="none" strike="noStrike" kern="1200" cap="none" spc="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n-lt"/>
              <a:ea typeface="+mn-ea"/>
              <a:cs typeface="+mn-cs"/>
            </a:endParaRPr>
          </a:p>
        </p:txBody>
      </p:sp>
      <p:sp>
        <p:nvSpPr>
          <p:cNvPr id="6" name="Sous-titre 2"/>
          <p:cNvSpPr>
            <a:spLocks noGrp="1"/>
          </p:cNvSpPr>
          <p:nvPr>
            <p:ph type="subTitle" idx="1"/>
          </p:nvPr>
        </p:nvSpPr>
        <p:spPr>
          <a:xfrm>
            <a:off x="1259632" y="3068960"/>
            <a:ext cx="7704856" cy="3528392"/>
          </a:xfrm>
        </p:spPr>
        <p:style>
          <a:lnRef idx="1">
            <a:schemeClr val="dk1"/>
          </a:lnRef>
          <a:fillRef idx="2">
            <a:schemeClr val="dk1"/>
          </a:fillRef>
          <a:effectRef idx="1">
            <a:schemeClr val="dk1"/>
          </a:effectRef>
          <a:fontRef idx="minor">
            <a:schemeClr val="dk1"/>
          </a:fontRef>
        </p:style>
        <p:txBody>
          <a:bodyPr>
            <a:normAutofit/>
          </a:bodyPr>
          <a:lstStyle/>
          <a:p>
            <a:pPr algn="ctr"/>
            <a:r>
              <a:rPr lang="fr-F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Axe d’étude : L’Art et la dénonciation des inégalités</a:t>
            </a:r>
          </a:p>
          <a:p>
            <a:endParaRPr lang="fr-F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l">
              <a:buFont typeface="Wingdings" pitchFamily="2" charset="2"/>
              <a:buChar char="Ø"/>
            </a:pPr>
            <a:r>
              <a:rPr lang="fr-FR" sz="2000" dirty="0" smtClean="0">
                <a:solidFill>
                  <a:schemeClr val="accent6">
                    <a:lumMod val="75000"/>
                  </a:schemeClr>
                </a:solidFill>
              </a:rPr>
              <a:t>Norman ROCKWELL, </a:t>
            </a:r>
            <a:r>
              <a:rPr lang="fr-FR" sz="2000" u="sng" dirty="0" smtClean="0">
                <a:solidFill>
                  <a:schemeClr val="accent6">
                    <a:lumMod val="75000"/>
                  </a:schemeClr>
                </a:solidFill>
              </a:rPr>
              <a:t>The problem we all live with</a:t>
            </a:r>
            <a:r>
              <a:rPr lang="fr-FR" sz="2000" dirty="0" smtClean="0">
                <a:solidFill>
                  <a:schemeClr val="accent6">
                    <a:lumMod val="75000"/>
                  </a:schemeClr>
                </a:solidFill>
              </a:rPr>
              <a:t>, 1964</a:t>
            </a:r>
            <a:endParaRPr lang="fr-FR" dirty="0" smtClean="0">
              <a:solidFill>
                <a:schemeClr val="accent6">
                  <a:lumMod val="75000"/>
                </a:schemeClr>
              </a:solidFill>
            </a:endParaRPr>
          </a:p>
          <a:p>
            <a:pPr algn="l">
              <a:buFont typeface="Wingdings" pitchFamily="2" charset="2"/>
              <a:buChar char="Ø"/>
            </a:pPr>
            <a:r>
              <a:rPr lang="fr-FR" sz="2000" dirty="0" smtClean="0">
                <a:solidFill>
                  <a:schemeClr val="accent6">
                    <a:lumMod val="75000"/>
                  </a:schemeClr>
                </a:solidFill>
              </a:rPr>
              <a:t>Kara WALKER, </a:t>
            </a:r>
            <a:r>
              <a:rPr lang="fr-FR" sz="2000" u="sng" dirty="0" smtClean="0">
                <a:solidFill>
                  <a:schemeClr val="accent6">
                    <a:lumMod val="75000"/>
                  </a:schemeClr>
                </a:solidFill>
              </a:rPr>
              <a:t>Gone, An Historical romance of a civic war as it occurred between the dusky thights of one young negress and her heart </a:t>
            </a:r>
            <a:r>
              <a:rPr lang="fr-FR" sz="2000" dirty="0" smtClean="0">
                <a:solidFill>
                  <a:schemeClr val="accent6">
                    <a:lumMod val="75000"/>
                  </a:schemeClr>
                </a:solidFill>
              </a:rPr>
              <a:t>, 1994</a:t>
            </a:r>
          </a:p>
          <a:p>
            <a:pPr algn="l">
              <a:buFont typeface="Wingdings" pitchFamily="2" charset="2"/>
              <a:buChar char="Ø"/>
            </a:pPr>
            <a:r>
              <a:rPr lang="fr-FR" sz="2000" dirty="0" smtClean="0">
                <a:solidFill>
                  <a:schemeClr val="accent6">
                    <a:lumMod val="75000"/>
                  </a:schemeClr>
                </a:solidFill>
              </a:rPr>
              <a:t> Duane HANSON, </a:t>
            </a:r>
            <a:r>
              <a:rPr lang="fr-FR" sz="2000" dirty="0" err="1" smtClean="0">
                <a:solidFill>
                  <a:schemeClr val="accent6">
                    <a:lumMod val="75000"/>
                  </a:schemeClr>
                </a:solidFill>
              </a:rPr>
              <a:t>Bowery</a:t>
            </a:r>
            <a:r>
              <a:rPr lang="fr-FR" sz="2000" dirty="0" smtClean="0">
                <a:solidFill>
                  <a:schemeClr val="accent6">
                    <a:lumMod val="75000"/>
                  </a:schemeClr>
                </a:solidFill>
              </a:rPr>
              <a:t> derelicts, 1969-1970</a:t>
            </a:r>
            <a:endParaRPr lang="fr-FR" dirty="0">
              <a:solidFill>
                <a:schemeClr val="accent6">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Kara Walker - vue de l'expo hotel rive gauche Paris - septembre 2007.jpg"/>
          <p:cNvPicPr>
            <a:picLocks noGrp="1" noChangeAspect="1"/>
          </p:cNvPicPr>
          <p:nvPr>
            <p:ph sz="half" idx="2"/>
          </p:nvPr>
        </p:nvPicPr>
        <p:blipFill>
          <a:blip r:embed="rId2" cstate="print"/>
          <a:srcRect l="14160"/>
          <a:stretch>
            <a:fillRect/>
          </a:stretch>
        </p:blipFill>
        <p:spPr>
          <a:xfrm>
            <a:off x="4644008" y="1988840"/>
            <a:ext cx="4264997" cy="3312368"/>
          </a:xfrm>
        </p:spPr>
      </p:pic>
      <p:sp>
        <p:nvSpPr>
          <p:cNvPr id="5" name="Titre 1"/>
          <p:cNvSpPr>
            <a:spLocks noGrp="1"/>
          </p:cNvSpPr>
          <p:nvPr>
            <p:ph type="title"/>
          </p:nvPr>
        </p:nvSpPr>
        <p:spPr>
          <a:xfrm>
            <a:off x="457200" y="267494"/>
            <a:ext cx="8229600" cy="641226"/>
          </a:xfrm>
        </p:spPr>
        <p:txBody>
          <a:bodyPr>
            <a:normAutofit/>
          </a:bodyPr>
          <a:lstStyle/>
          <a:p>
            <a:pPr algn="ctr"/>
            <a:r>
              <a:rPr lang="fr-FR" sz="3200" u="sng" dirty="0" smtClean="0"/>
              <a:t>L’Art et la dénonciation des inégalités :</a:t>
            </a:r>
            <a:endParaRPr lang="fr-FR" sz="3200" dirty="0"/>
          </a:p>
        </p:txBody>
      </p:sp>
      <p:sp>
        <p:nvSpPr>
          <p:cNvPr id="6" name="Rectangle 5"/>
          <p:cNvSpPr/>
          <p:nvPr/>
        </p:nvSpPr>
        <p:spPr>
          <a:xfrm>
            <a:off x="2267744" y="980728"/>
            <a:ext cx="4752528"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a:t>
            </a:r>
          </a:p>
          <a:p>
            <a:pPr algn="ctr"/>
            <a:r>
              <a:rPr lang="fr-FR" b="1" dirty="0" smtClean="0">
                <a:solidFill>
                  <a:schemeClr val="accent5">
                    <a:lumMod val="40000"/>
                    <a:lumOff val="60000"/>
                  </a:schemeClr>
                </a:solidFill>
              </a:rPr>
              <a:t>Ce que je vois</a:t>
            </a:r>
            <a:endParaRPr lang="fr-FR" dirty="0"/>
          </a:p>
        </p:txBody>
      </p:sp>
      <p:sp>
        <p:nvSpPr>
          <p:cNvPr id="8" name="Espace réservé du contenu 2"/>
          <p:cNvSpPr>
            <a:spLocks noGrp="1"/>
          </p:cNvSpPr>
          <p:nvPr>
            <p:ph sz="half" idx="1"/>
          </p:nvPr>
        </p:nvSpPr>
        <p:spPr>
          <a:xfrm>
            <a:off x="457200" y="1988840"/>
            <a:ext cx="4042792" cy="4608512"/>
          </a:xfrm>
        </p:spPr>
        <p:txBody>
          <a:bodyPr>
            <a:normAutofit fontScale="40000" lnSpcReduction="20000"/>
          </a:bodyPr>
          <a:lstStyle/>
          <a:p>
            <a:r>
              <a:rPr lang="fr-FR" sz="2900" u="sng" dirty="0" smtClean="0"/>
              <a:t>La description : </a:t>
            </a:r>
          </a:p>
          <a:p>
            <a:pPr>
              <a:buNone/>
            </a:pPr>
            <a:r>
              <a:rPr lang="fr-FR" sz="2900" dirty="0" smtClean="0"/>
              <a:t>       </a:t>
            </a:r>
            <a:r>
              <a:rPr lang="fr-FR" sz="3200" b="1" dirty="0" smtClean="0"/>
              <a:t>  </a:t>
            </a:r>
            <a:r>
              <a:rPr lang="fr-FR" sz="3200" dirty="0" smtClean="0"/>
              <a:t>Il s’agit d’un </a:t>
            </a:r>
            <a:r>
              <a:rPr lang="fr-FR" sz="3200" b="1" dirty="0" smtClean="0"/>
              <a:t>panorama</a:t>
            </a:r>
            <a:r>
              <a:rPr lang="fr-FR" sz="3200" dirty="0" smtClean="0"/>
              <a:t> </a:t>
            </a:r>
            <a:r>
              <a:rPr lang="fr-FR" sz="2800" dirty="0" smtClean="0"/>
              <a:t>(ensemble de représentations organisées horizontalement) </a:t>
            </a:r>
            <a:r>
              <a:rPr lang="fr-FR" sz="3200" dirty="0" smtClean="0"/>
              <a:t>qui donnent à voir différentes </a:t>
            </a:r>
            <a:r>
              <a:rPr lang="fr-FR" sz="3200" b="1" dirty="0" smtClean="0"/>
              <a:t>scénettes</a:t>
            </a:r>
            <a:r>
              <a:rPr lang="fr-FR" sz="3200" dirty="0" smtClean="0"/>
              <a:t> jouées par des </a:t>
            </a:r>
            <a:r>
              <a:rPr lang="fr-FR" sz="3200" b="1" dirty="0" smtClean="0"/>
              <a:t>silhouettes noires</a:t>
            </a:r>
            <a:r>
              <a:rPr lang="fr-FR" sz="3200" dirty="0" smtClean="0"/>
              <a:t> qui contrastent avec le blanc du mur. </a:t>
            </a:r>
          </a:p>
          <a:p>
            <a:pPr>
              <a:buNone/>
            </a:pPr>
            <a:r>
              <a:rPr lang="fr-FR" sz="3200" dirty="0" smtClean="0"/>
              <a:t>        </a:t>
            </a:r>
          </a:p>
          <a:p>
            <a:pPr>
              <a:buNone/>
            </a:pPr>
            <a:r>
              <a:rPr lang="fr-FR" sz="3200" dirty="0" smtClean="0"/>
              <a:t>            A gauche nous pouvons distinguer la silhouette d’un couple. </a:t>
            </a:r>
          </a:p>
          <a:p>
            <a:pPr>
              <a:buNone/>
            </a:pPr>
            <a:r>
              <a:rPr lang="fr-FR" sz="3200" dirty="0" smtClean="0"/>
              <a:t>           Plus notre regard se porte vers la droite plus le caractère idyllique se désagrège, une femme noire (on l’identifie comme Noire car l’artiste caricature ses traits) devient une sorte d’embarcation ; l’esclave est apparenté à un objet asservi par le maître blanc.</a:t>
            </a:r>
          </a:p>
          <a:p>
            <a:pPr>
              <a:buNone/>
            </a:pPr>
            <a:endParaRPr lang="fr-FR" sz="2900" dirty="0" smtClean="0"/>
          </a:p>
          <a:p>
            <a:pPr>
              <a:buNone/>
            </a:pPr>
            <a:endParaRPr lang="fr-FR" sz="2900" dirty="0" smtClean="0"/>
          </a:p>
          <a:p>
            <a:r>
              <a:rPr lang="fr-FR" sz="2900" u="sng" dirty="0" smtClean="0"/>
              <a:t>Le titre</a:t>
            </a:r>
            <a:r>
              <a:rPr lang="fr-FR" sz="2900" dirty="0" smtClean="0"/>
              <a:t>: </a:t>
            </a:r>
            <a:r>
              <a:rPr lang="fr-FR" sz="3000" dirty="0" smtClean="0"/>
              <a:t>Le titre « Gone » fait référence au roman « Autant en emporte le vent » de Margaret Mitchell paru en 1936 dont l’histoire se déroule pendant la guerre de Sécession.</a:t>
            </a:r>
            <a:endParaRPr lang="fr-FR" sz="9000" dirty="0" smtClean="0"/>
          </a:p>
          <a:p>
            <a:pPr>
              <a:buNone/>
            </a:pPr>
            <a:endParaRPr lang="fr-FR" sz="2900" dirty="0" smtClean="0"/>
          </a:p>
          <a:p>
            <a:pPr>
              <a:buNone/>
            </a:pPr>
            <a:r>
              <a:rPr lang="fr-FR" sz="2900" b="1" dirty="0" smtClean="0"/>
              <a:t>     </a:t>
            </a:r>
          </a:p>
          <a:p>
            <a:pPr>
              <a:buNone/>
            </a:pPr>
            <a:r>
              <a:rPr lang="fr-FR" sz="2900" b="1" dirty="0" smtClean="0"/>
              <a:t>   </a:t>
            </a:r>
          </a:p>
          <a:p>
            <a:pPr>
              <a:buNone/>
            </a:pPr>
            <a:r>
              <a:rPr lang="fr-FR" sz="2200" dirty="0" smtClean="0"/>
              <a:t>    </a:t>
            </a:r>
          </a:p>
          <a:p>
            <a:pPr>
              <a:buNone/>
            </a:pP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20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2000"/>
                                        <p:tgtEl>
                                          <p:spTgt spid="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2000"/>
                                        <p:tgtEl>
                                          <p:spTgt spid="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animEffect transition="in" filter="fade">
                                      <p:cBhvr>
                                        <p:cTn id="47" dur="20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67494"/>
            <a:ext cx="8229600" cy="785242"/>
          </a:xfrm>
        </p:spPr>
        <p:txBody>
          <a:bodyPr>
            <a:normAutofit/>
          </a:bodyPr>
          <a:lstStyle/>
          <a:p>
            <a:pPr algn="ctr"/>
            <a:r>
              <a:rPr lang="fr-FR" sz="3200" u="sng" dirty="0" smtClean="0"/>
              <a:t>L’Art et la dénonciation des inégalités :</a:t>
            </a:r>
            <a:endParaRPr lang="fr-FR" sz="3200" dirty="0"/>
          </a:p>
        </p:txBody>
      </p:sp>
      <p:sp>
        <p:nvSpPr>
          <p:cNvPr id="6" name="Rectangle 5"/>
          <p:cNvSpPr/>
          <p:nvPr/>
        </p:nvSpPr>
        <p:spPr>
          <a:xfrm>
            <a:off x="2267744" y="980728"/>
            <a:ext cx="4752528"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a:t>
            </a:r>
          </a:p>
          <a:p>
            <a:pPr algn="ctr"/>
            <a:r>
              <a:rPr lang="fr-FR" b="1" dirty="0" smtClean="0">
                <a:solidFill>
                  <a:schemeClr val="accent5">
                    <a:lumMod val="40000"/>
                    <a:lumOff val="60000"/>
                  </a:schemeClr>
                </a:solidFill>
              </a:rPr>
              <a:t>Ce que je sais</a:t>
            </a:r>
            <a:endParaRPr lang="fr-FR" dirty="0"/>
          </a:p>
        </p:txBody>
      </p:sp>
      <p:sp>
        <p:nvSpPr>
          <p:cNvPr id="7" name="Espace réservé du contenu 6"/>
          <p:cNvSpPr>
            <a:spLocks noGrp="1"/>
          </p:cNvSpPr>
          <p:nvPr>
            <p:ph sz="half" idx="2"/>
          </p:nvPr>
        </p:nvSpPr>
        <p:spPr>
          <a:xfrm>
            <a:off x="4648200" y="1722437"/>
            <a:ext cx="4038600" cy="4339650"/>
          </a:xfrm>
          <a:prstGeom prst="rect">
            <a:avLst/>
          </a:prstGeom>
        </p:spPr>
        <p:txBody>
          <a:bodyPr wrap="square">
            <a:spAutoFit/>
          </a:bodyPr>
          <a:lstStyle/>
          <a:p>
            <a:r>
              <a:rPr lang="fr-FR" sz="1600" dirty="0" smtClean="0"/>
              <a:t>Cette œuvre est la première que Kara Walker a présenté à New-York, elle fait partie du début de sa carrière d’artiste. Travaillant sur l’histoire de l’esclavage et son héritage dans la société américaine contemporaine, K. Walker rend compte </a:t>
            </a:r>
            <a:r>
              <a:rPr lang="fr-FR" sz="1600" b="1" dirty="0" smtClean="0"/>
              <a:t>des relations entre Noirs et Blancs, esclaves et maîtres, de la ségrégation</a:t>
            </a:r>
            <a:r>
              <a:rPr lang="fr-FR" sz="1600" dirty="0" smtClean="0"/>
              <a:t> et de ses contradictions. </a:t>
            </a:r>
          </a:p>
          <a:p>
            <a:r>
              <a:rPr lang="fr-FR" sz="1600" b="1" u="sng" dirty="0" smtClean="0"/>
              <a:t>Citation de l’artiste</a:t>
            </a:r>
            <a:r>
              <a:rPr lang="fr-FR" sz="1600" b="1" dirty="0" smtClean="0"/>
              <a:t> : </a:t>
            </a:r>
            <a:r>
              <a:rPr lang="fr-FR" sz="1600" dirty="0" smtClean="0"/>
              <a:t>« Aussi longtemps que quelqu’un dira ‘Tu n’es pas d’ici’, il semble pertinent de continuer à explorer le terrain du racisme ».</a:t>
            </a:r>
          </a:p>
          <a:p>
            <a:endParaRPr lang="fr-FR" sz="1400" dirty="0"/>
          </a:p>
        </p:txBody>
      </p:sp>
      <p:pic>
        <p:nvPicPr>
          <p:cNvPr id="10" name="Espace réservé du contenu 9" descr="Gone.jpg"/>
          <p:cNvPicPr>
            <a:picLocks noGrp="1" noChangeAspect="1"/>
          </p:cNvPicPr>
          <p:nvPr>
            <p:ph sz="half" idx="1"/>
          </p:nvPr>
        </p:nvPicPr>
        <p:blipFill>
          <a:blip r:embed="rId2" cstate="print"/>
          <a:srcRect l="57362" t="56357" r="12977" b="22770"/>
          <a:stretch>
            <a:fillRect/>
          </a:stretch>
        </p:blipFill>
        <p:spPr>
          <a:xfrm>
            <a:off x="2267744" y="1772816"/>
            <a:ext cx="2203445" cy="1377153"/>
          </a:xfrm>
        </p:spPr>
      </p:pic>
      <p:sp>
        <p:nvSpPr>
          <p:cNvPr id="11" name="Rectangle 10"/>
          <p:cNvSpPr/>
          <p:nvPr/>
        </p:nvSpPr>
        <p:spPr>
          <a:xfrm>
            <a:off x="539552" y="1844824"/>
            <a:ext cx="1584176" cy="1015663"/>
          </a:xfrm>
          <a:prstGeom prst="rect">
            <a:avLst/>
          </a:prstGeom>
        </p:spPr>
        <p:txBody>
          <a:bodyPr wrap="square">
            <a:spAutoFit/>
          </a:bodyPr>
          <a:lstStyle/>
          <a:p>
            <a:r>
              <a:rPr lang="fr-FR" sz="1000" dirty="0" smtClean="0"/>
              <a:t>La femme noire, esclave, dont la robe devient une barque pour sa maîtresse blanche qui se baigne derrière elle.</a:t>
            </a:r>
            <a:endParaRPr lang="fr-FR" sz="1000" dirty="0"/>
          </a:p>
        </p:txBody>
      </p:sp>
      <p:pic>
        <p:nvPicPr>
          <p:cNvPr id="12" name="Image 11" descr="Gone.jpg"/>
          <p:cNvPicPr>
            <a:picLocks noChangeAspect="1"/>
          </p:cNvPicPr>
          <p:nvPr/>
        </p:nvPicPr>
        <p:blipFill>
          <a:blip r:embed="rId2" cstate="print"/>
          <a:srcRect l="21986" t="34054" r="51317" b="23509"/>
          <a:stretch>
            <a:fillRect/>
          </a:stretch>
        </p:blipFill>
        <p:spPr>
          <a:xfrm>
            <a:off x="611560" y="3284984"/>
            <a:ext cx="1440160" cy="2033166"/>
          </a:xfrm>
          <a:prstGeom prst="rect">
            <a:avLst/>
          </a:prstGeom>
        </p:spPr>
      </p:pic>
      <p:sp>
        <p:nvSpPr>
          <p:cNvPr id="13" name="Rectangle 12"/>
          <p:cNvSpPr/>
          <p:nvPr/>
        </p:nvSpPr>
        <p:spPr>
          <a:xfrm>
            <a:off x="2123728" y="3501008"/>
            <a:ext cx="2232248" cy="1015663"/>
          </a:xfrm>
          <a:prstGeom prst="rect">
            <a:avLst/>
          </a:prstGeom>
        </p:spPr>
        <p:txBody>
          <a:bodyPr wrap="square">
            <a:spAutoFit/>
          </a:bodyPr>
          <a:lstStyle/>
          <a:p>
            <a:r>
              <a:rPr lang="fr-FR" sz="1000" dirty="0" smtClean="0"/>
              <a:t>Le couple d’amoureux semblant inoffensif au premier regard mais se transformant en bourreau lorsque l’on découvre qu’il s’agit des maîtres blancs qui asservissent les esclaves noirs.</a:t>
            </a:r>
            <a:endParaRPr lang="fr-FR" sz="1000" dirty="0"/>
          </a:p>
        </p:txBody>
      </p:sp>
      <p:pic>
        <p:nvPicPr>
          <p:cNvPr id="14" name="Image 13" descr="Gone.jpg"/>
          <p:cNvPicPr>
            <a:picLocks noChangeAspect="1"/>
          </p:cNvPicPr>
          <p:nvPr/>
        </p:nvPicPr>
        <p:blipFill>
          <a:blip r:embed="rId2" cstate="print"/>
          <a:srcRect l="48315" t="56055" r="41573" b="26233"/>
          <a:stretch>
            <a:fillRect/>
          </a:stretch>
        </p:blipFill>
        <p:spPr>
          <a:xfrm>
            <a:off x="3419872" y="4725144"/>
            <a:ext cx="1224136" cy="1904212"/>
          </a:xfrm>
          <a:prstGeom prst="rect">
            <a:avLst/>
          </a:prstGeom>
        </p:spPr>
      </p:pic>
      <p:sp>
        <p:nvSpPr>
          <p:cNvPr id="15" name="Rectangle 14"/>
          <p:cNvSpPr/>
          <p:nvPr/>
        </p:nvSpPr>
        <p:spPr>
          <a:xfrm>
            <a:off x="683568" y="5949280"/>
            <a:ext cx="2592288" cy="553998"/>
          </a:xfrm>
          <a:prstGeom prst="rect">
            <a:avLst/>
          </a:prstGeom>
        </p:spPr>
        <p:txBody>
          <a:bodyPr wrap="square">
            <a:spAutoFit/>
          </a:bodyPr>
          <a:lstStyle/>
          <a:p>
            <a:r>
              <a:rPr lang="fr-FR" sz="1000" dirty="0" smtClean="0"/>
              <a:t>Le stéréotype de l’enfant noir, vivant nu et sachant naturellement chasser tels les primates. </a:t>
            </a:r>
            <a:endParaRPr lang="fr-FR" sz="1000" dirty="0"/>
          </a:p>
        </p:txBody>
      </p:sp>
      <p:cxnSp>
        <p:nvCxnSpPr>
          <p:cNvPr id="16" name="Connecteur droit avec flèche 15"/>
          <p:cNvCxnSpPr/>
          <p:nvPr/>
        </p:nvCxnSpPr>
        <p:spPr>
          <a:xfrm flipH="1">
            <a:off x="1979712" y="2492896"/>
            <a:ext cx="1152128" cy="0"/>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9" name="Connecteur droit avec flèche 18"/>
          <p:cNvCxnSpPr/>
          <p:nvPr/>
        </p:nvCxnSpPr>
        <p:spPr>
          <a:xfrm flipV="1">
            <a:off x="1619672" y="4149080"/>
            <a:ext cx="576064" cy="144016"/>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23" name="Connecteur droit avec flèche 22"/>
          <p:cNvCxnSpPr/>
          <p:nvPr/>
        </p:nvCxnSpPr>
        <p:spPr>
          <a:xfrm flipH="1">
            <a:off x="3059832" y="5805264"/>
            <a:ext cx="792088" cy="360040"/>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P spid="13" grpId="0" build="p"/>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portrait de kara walker.jpg"/>
          <p:cNvPicPr>
            <a:picLocks noGrp="1" noChangeAspect="1"/>
          </p:cNvPicPr>
          <p:nvPr>
            <p:ph sz="half" idx="2"/>
          </p:nvPr>
        </p:nvPicPr>
        <p:blipFill>
          <a:blip r:embed="rId2" cstate="print"/>
          <a:stretch>
            <a:fillRect/>
          </a:stretch>
        </p:blipFill>
        <p:spPr>
          <a:xfrm>
            <a:off x="4716016" y="2420888"/>
            <a:ext cx="4038600" cy="2694848"/>
          </a:xfrm>
          <a:prstGeom prst="rect">
            <a:avLst/>
          </a:prstGeom>
          <a:ln>
            <a:noFill/>
          </a:ln>
          <a:effectLst>
            <a:softEdge rad="112500"/>
          </a:effectLst>
        </p:spPr>
      </p:pic>
      <p:sp>
        <p:nvSpPr>
          <p:cNvPr id="5" name="Titre 1"/>
          <p:cNvSpPr>
            <a:spLocks noGrp="1"/>
          </p:cNvSpPr>
          <p:nvPr>
            <p:ph type="title"/>
          </p:nvPr>
        </p:nvSpPr>
        <p:spPr>
          <a:xfrm>
            <a:off x="457200" y="267494"/>
            <a:ext cx="8229600" cy="713234"/>
          </a:xfrm>
        </p:spPr>
        <p:txBody>
          <a:bodyPr>
            <a:normAutofit/>
          </a:bodyPr>
          <a:lstStyle/>
          <a:p>
            <a:pPr algn="ctr"/>
            <a:r>
              <a:rPr lang="fr-FR" sz="3200" u="sng" dirty="0" smtClean="0"/>
              <a:t>L’Art et la dénonciation des inégalités :</a:t>
            </a:r>
            <a:endParaRPr lang="fr-FR" sz="3200" dirty="0"/>
          </a:p>
        </p:txBody>
      </p:sp>
      <p:sp>
        <p:nvSpPr>
          <p:cNvPr id="6" name="Espace réservé du contenu 2"/>
          <p:cNvSpPr>
            <a:spLocks noGrp="1"/>
          </p:cNvSpPr>
          <p:nvPr>
            <p:ph sz="half" idx="1"/>
          </p:nvPr>
        </p:nvSpPr>
        <p:spPr>
          <a:xfrm>
            <a:off x="251520" y="1052737"/>
            <a:ext cx="4392488" cy="5195664"/>
          </a:xfrm>
          <a:noFill/>
          <a:ln>
            <a:solidFill>
              <a:schemeClr val="bg1">
                <a:lumMod val="50000"/>
              </a:schemeClr>
            </a:solidFill>
          </a:ln>
        </p:spPr>
        <p:txBody>
          <a:bodyPr>
            <a:normAutofit lnSpcReduction="10000"/>
          </a:bodyPr>
          <a:lstStyle/>
          <a:p>
            <a:pPr>
              <a:buNone/>
            </a:pPr>
            <a:r>
              <a:rPr lang="fr-FR" sz="1900" b="1" dirty="0" smtClean="0">
                <a:solidFill>
                  <a:schemeClr val="accent5">
                    <a:lumMod val="40000"/>
                    <a:lumOff val="60000"/>
                  </a:schemeClr>
                </a:solidFill>
              </a:rPr>
              <a:t>Situation de l’objet d’étude dans son contexte</a:t>
            </a:r>
          </a:p>
          <a:p>
            <a:r>
              <a:rPr lang="fr-FR" sz="1900" b="1" dirty="0" smtClean="0">
                <a:solidFill>
                  <a:srgbClr val="FFFF99"/>
                </a:solidFill>
              </a:rPr>
              <a:t>Contexte historique : </a:t>
            </a:r>
            <a:r>
              <a:rPr lang="fr-FR" sz="1600" dirty="0" smtClean="0"/>
              <a:t>Kara Walker est une artiste contemporaine d’origine afro-américaine travaillant encore aujourd’hui.  </a:t>
            </a:r>
          </a:p>
          <a:p>
            <a:pPr>
              <a:buNone/>
            </a:pPr>
            <a:endParaRPr lang="fr-FR" sz="1600" dirty="0" smtClean="0"/>
          </a:p>
          <a:p>
            <a:pPr>
              <a:buNone/>
            </a:pPr>
            <a:r>
              <a:rPr lang="fr-FR" sz="1600" dirty="0" smtClean="0"/>
              <a:t>       Elle traite de la ségrégation raciale et du rapport de force entre les maîtres et les esclaves aux Etats-Unis. </a:t>
            </a:r>
          </a:p>
          <a:p>
            <a:pPr>
              <a:buNone/>
            </a:pPr>
            <a:r>
              <a:rPr lang="fr-FR" sz="1600" b="1" dirty="0" smtClean="0"/>
              <a:t>      </a:t>
            </a:r>
          </a:p>
          <a:p>
            <a:pPr>
              <a:buNone/>
            </a:pPr>
            <a:r>
              <a:rPr lang="fr-FR" sz="1600" b="1" dirty="0" smtClean="0"/>
              <a:t>      Pourquoi parle-t-elle de l’esclavage au XXIème siècle alors qu’il a été aboli ?</a:t>
            </a:r>
            <a:r>
              <a:rPr lang="fr-FR" sz="1600" dirty="0" smtClean="0"/>
              <a:t> Kara Walker attire notre attention sur le fait que la société actuelle s’est construite en fonction de son passé et qu’il faut s’en souvenir. Ces œuvres, en mêlant stéréotypes, références historiques et fictions, ont pour objectif de lutter contre le racisme qui persiste.</a:t>
            </a:r>
          </a:p>
          <a:p>
            <a:pPr>
              <a:buClr>
                <a:schemeClr val="accent5">
                  <a:lumMod val="60000"/>
                  <a:lumOff val="40000"/>
                </a:schemeClr>
              </a:buClr>
              <a:buNone/>
            </a:pPr>
            <a:endParaRPr lang="fr-FR" sz="1900" b="1" dirty="0" smtClean="0">
              <a:solidFill>
                <a:srgbClr val="FFFF99"/>
              </a:solidFill>
            </a:endParaRPr>
          </a:p>
          <a:p>
            <a:pPr>
              <a:buClr>
                <a:schemeClr val="accent5">
                  <a:lumMod val="60000"/>
                  <a:lumOff val="40000"/>
                </a:schemeClr>
              </a:buClr>
              <a:buNone/>
            </a:pPr>
            <a:endParaRPr lang="fr-FR" sz="1900" b="1" dirty="0" smtClean="0"/>
          </a:p>
          <a:p>
            <a:pPr>
              <a:buClr>
                <a:schemeClr val="accent5">
                  <a:lumMod val="60000"/>
                  <a:lumOff val="40000"/>
                </a:schemeClr>
              </a:buClr>
              <a:buNone/>
            </a:pPr>
            <a:endParaRPr lang="fr-FR" sz="1900" i="1" dirty="0" smtClean="0"/>
          </a:p>
          <a:p>
            <a:pPr>
              <a:buNone/>
            </a:pP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Bowery  bums.jpg"/>
          <p:cNvPicPr>
            <a:picLocks noGrp="1" noChangeAspect="1"/>
          </p:cNvPicPr>
          <p:nvPr>
            <p:ph sz="half" idx="2"/>
          </p:nvPr>
        </p:nvPicPr>
        <p:blipFill>
          <a:blip r:embed="rId2" cstate="print"/>
          <a:stretch>
            <a:fillRect/>
          </a:stretch>
        </p:blipFill>
        <p:spPr>
          <a:xfrm>
            <a:off x="4283968" y="1988840"/>
            <a:ext cx="4748819" cy="3168352"/>
          </a:xfrm>
        </p:spPr>
      </p:pic>
      <p:sp>
        <p:nvSpPr>
          <p:cNvPr id="5" name="Titre 1"/>
          <p:cNvSpPr>
            <a:spLocks noGrp="1"/>
          </p:cNvSpPr>
          <p:nvPr>
            <p:ph type="title"/>
          </p:nvPr>
        </p:nvSpPr>
        <p:spPr>
          <a:xfrm>
            <a:off x="457200" y="267494"/>
            <a:ext cx="8229600" cy="785242"/>
          </a:xfrm>
        </p:spPr>
        <p:txBody>
          <a:bodyPr>
            <a:normAutofit fontScale="90000"/>
          </a:bodyPr>
          <a:lstStyle/>
          <a:p>
            <a:pPr algn="ctr"/>
            <a:r>
              <a:rPr lang="fr-FR" sz="3200" u="sng" dirty="0" smtClean="0"/>
              <a:t>L’Art et la dénonciation des inégalités</a:t>
            </a:r>
            <a:br>
              <a:rPr lang="fr-FR" sz="3200" u="sng" dirty="0" smtClean="0"/>
            </a:br>
            <a:r>
              <a:rPr lang="fr-FR" sz="3200" u="sng" dirty="0" smtClean="0"/>
              <a:t> Contre les inégalités sociales</a:t>
            </a:r>
            <a:endParaRPr lang="fr-FR" sz="3200" dirty="0"/>
          </a:p>
        </p:txBody>
      </p:sp>
      <p:sp>
        <p:nvSpPr>
          <p:cNvPr id="6" name="Espace réservé du contenu 12"/>
          <p:cNvSpPr>
            <a:spLocks noGrp="1"/>
          </p:cNvSpPr>
          <p:nvPr>
            <p:ph sz="half" idx="1"/>
          </p:nvPr>
        </p:nvSpPr>
        <p:spPr>
          <a:xfrm>
            <a:off x="179512" y="1412776"/>
            <a:ext cx="4038600" cy="4525963"/>
          </a:xfrm>
        </p:spPr>
        <p:txBody>
          <a:bodyPr>
            <a:normAutofit fontScale="92500" lnSpcReduction="20000"/>
          </a:bodyPr>
          <a:lstStyle/>
          <a:p>
            <a:pPr algn="ctr">
              <a:buNone/>
            </a:pPr>
            <a:r>
              <a:rPr lang="fr-FR" sz="2000" b="1" dirty="0" smtClean="0">
                <a:solidFill>
                  <a:schemeClr val="accent5">
                    <a:lumMod val="40000"/>
                    <a:lumOff val="60000"/>
                  </a:schemeClr>
                </a:solidFill>
              </a:rPr>
              <a:t>Présentation de l’objet d’étude</a:t>
            </a:r>
          </a:p>
          <a:p>
            <a:pPr>
              <a:buNone/>
            </a:pPr>
            <a:endParaRPr lang="fr-FR" sz="1700" dirty="0" smtClean="0"/>
          </a:p>
          <a:p>
            <a:pPr>
              <a:buNone/>
            </a:pPr>
            <a:r>
              <a:rPr lang="fr-FR" sz="1500" dirty="0" smtClean="0"/>
              <a:t>Nature de l’œuvre : </a:t>
            </a:r>
            <a:r>
              <a:rPr lang="fr-FR" sz="1500" b="1" dirty="0" smtClean="0"/>
              <a:t>sculptures hyperréalistes</a:t>
            </a:r>
            <a:endParaRPr lang="fr-FR" sz="1500" dirty="0" smtClean="0"/>
          </a:p>
          <a:p>
            <a:pPr>
              <a:buNone/>
            </a:pPr>
            <a:endParaRPr lang="fr-FR" sz="1500" dirty="0" smtClean="0"/>
          </a:p>
          <a:p>
            <a:pPr>
              <a:buNone/>
            </a:pPr>
            <a:r>
              <a:rPr lang="fr-FR" sz="1500" dirty="0" smtClean="0"/>
              <a:t>Titre : </a:t>
            </a:r>
            <a:r>
              <a:rPr lang="fr-FR" sz="1500" b="1" u="sng" dirty="0" err="1" smtClean="0"/>
              <a:t>Bowery</a:t>
            </a:r>
            <a:r>
              <a:rPr lang="fr-FR" sz="1500" b="1" u="sng" dirty="0" smtClean="0"/>
              <a:t> Derelicts</a:t>
            </a:r>
            <a:endParaRPr lang="fr-FR" sz="1500" dirty="0" smtClean="0"/>
          </a:p>
          <a:p>
            <a:pPr>
              <a:buNone/>
            </a:pPr>
            <a:endParaRPr lang="fr-FR" sz="1500" dirty="0" smtClean="0"/>
          </a:p>
          <a:p>
            <a:pPr>
              <a:buNone/>
            </a:pPr>
            <a:r>
              <a:rPr lang="fr-FR" sz="1500" dirty="0" smtClean="0"/>
              <a:t>Auteur : </a:t>
            </a:r>
            <a:r>
              <a:rPr lang="fr-FR" sz="1500" b="1" dirty="0" smtClean="0"/>
              <a:t>Duane HANSON </a:t>
            </a:r>
            <a:r>
              <a:rPr lang="fr-FR" sz="1500" dirty="0" smtClean="0"/>
              <a:t>(1925-1996)</a:t>
            </a:r>
          </a:p>
          <a:p>
            <a:pPr>
              <a:buNone/>
            </a:pPr>
            <a:endParaRPr lang="fr-FR" sz="1500" dirty="0" smtClean="0"/>
          </a:p>
          <a:p>
            <a:pPr>
              <a:buNone/>
            </a:pPr>
            <a:r>
              <a:rPr lang="fr-FR" sz="1500" dirty="0" smtClean="0"/>
              <a:t>Date de création : </a:t>
            </a:r>
            <a:r>
              <a:rPr lang="fr-FR" sz="1500" b="1" dirty="0" smtClean="0"/>
              <a:t>1969-1970</a:t>
            </a:r>
            <a:endParaRPr lang="fr-FR" sz="1500" dirty="0" smtClean="0"/>
          </a:p>
          <a:p>
            <a:pPr>
              <a:buNone/>
            </a:pPr>
            <a:endParaRPr lang="fr-FR" sz="1500" dirty="0" smtClean="0"/>
          </a:p>
          <a:p>
            <a:pPr>
              <a:buNone/>
            </a:pPr>
            <a:r>
              <a:rPr lang="fr-FR" sz="1500" dirty="0" smtClean="0"/>
              <a:t>Dimensions : </a:t>
            </a:r>
            <a:r>
              <a:rPr lang="fr-FR" sz="1500" b="1" dirty="0" smtClean="0"/>
              <a:t>Taille humaine  (échelle 1)</a:t>
            </a:r>
            <a:endParaRPr lang="fr-FR" sz="1500" dirty="0" smtClean="0"/>
          </a:p>
          <a:p>
            <a:pPr>
              <a:buNone/>
            </a:pPr>
            <a:endParaRPr lang="fr-FR" sz="1500" dirty="0" smtClean="0"/>
          </a:p>
          <a:p>
            <a:pPr>
              <a:buNone/>
            </a:pPr>
            <a:r>
              <a:rPr lang="fr-FR" sz="1500" dirty="0" smtClean="0"/>
              <a:t>Matériaux : </a:t>
            </a:r>
            <a:r>
              <a:rPr lang="fr-FR" sz="1500" b="1" dirty="0" smtClean="0"/>
              <a:t>fibre de verre, résine, peinture à l’huile, vêtements</a:t>
            </a:r>
            <a:endParaRPr lang="fr-FR" sz="1500" dirty="0" smtClean="0"/>
          </a:p>
          <a:p>
            <a:pPr>
              <a:buNone/>
            </a:pPr>
            <a:endParaRPr lang="fr-FR" sz="1500" dirty="0" smtClean="0"/>
          </a:p>
          <a:p>
            <a:pPr>
              <a:buNone/>
            </a:pPr>
            <a:r>
              <a:rPr lang="fr-FR" sz="1500" dirty="0" smtClean="0"/>
              <a:t>Mouvement artistique associé : </a:t>
            </a:r>
            <a:r>
              <a:rPr lang="fr-FR" sz="1500" b="1" dirty="0" smtClean="0"/>
              <a:t>Hyperréalisme</a:t>
            </a:r>
            <a:endParaRPr lang="fr-FR" sz="1500" dirty="0" smtClean="0"/>
          </a:p>
          <a:p>
            <a:pPr>
              <a:buNone/>
            </a:pPr>
            <a:endParaRPr lang="fr-FR" sz="1500" dirty="0" smtClean="0"/>
          </a:p>
          <a:p>
            <a:pPr>
              <a:buNone/>
            </a:pPr>
            <a:r>
              <a:rPr lang="fr-FR" sz="1500" dirty="0" smtClean="0"/>
              <a:t>Lieu de conservation :</a:t>
            </a:r>
            <a:r>
              <a:rPr lang="fr-FR" sz="1500" b="1" dirty="0" smtClean="0"/>
              <a:t> Allemagne</a:t>
            </a:r>
            <a:r>
              <a:rPr lang="fr-FR" sz="1500" dirty="0" smtClean="0"/>
              <a:t> </a:t>
            </a:r>
          </a:p>
          <a:p>
            <a:pPr>
              <a:buNone/>
            </a:pPr>
            <a:endParaRPr lang="fr-FR" sz="1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Bowery  bums.jpg"/>
          <p:cNvPicPr>
            <a:picLocks noGrp="1" noChangeAspect="1"/>
          </p:cNvPicPr>
          <p:nvPr>
            <p:ph sz="half" idx="2"/>
          </p:nvPr>
        </p:nvPicPr>
        <p:blipFill>
          <a:blip r:embed="rId2" cstate="print"/>
          <a:stretch>
            <a:fillRect/>
          </a:stretch>
        </p:blipFill>
        <p:spPr>
          <a:xfrm>
            <a:off x="1763688" y="1988840"/>
            <a:ext cx="5936024" cy="3960440"/>
          </a:xfrm>
        </p:spPr>
      </p:pic>
      <p:sp>
        <p:nvSpPr>
          <p:cNvPr id="5" name="Titre 1"/>
          <p:cNvSpPr>
            <a:spLocks noGrp="1"/>
          </p:cNvSpPr>
          <p:nvPr>
            <p:ph type="title"/>
          </p:nvPr>
        </p:nvSpPr>
        <p:spPr>
          <a:xfrm>
            <a:off x="457200" y="267494"/>
            <a:ext cx="8229600" cy="713234"/>
          </a:xfrm>
        </p:spPr>
        <p:txBody>
          <a:bodyPr>
            <a:normAutofit/>
          </a:bodyPr>
          <a:lstStyle/>
          <a:p>
            <a:pPr algn="ctr"/>
            <a:r>
              <a:rPr lang="fr-FR" sz="3200" u="sng" dirty="0" smtClean="0"/>
              <a:t>L’Art et la dénonciation des inégalités :</a:t>
            </a:r>
            <a:endParaRPr lang="fr-FR" sz="3200" dirty="0"/>
          </a:p>
        </p:txBody>
      </p:sp>
      <p:sp>
        <p:nvSpPr>
          <p:cNvPr id="6" name="Rectangle 5"/>
          <p:cNvSpPr/>
          <p:nvPr/>
        </p:nvSpPr>
        <p:spPr>
          <a:xfrm>
            <a:off x="2267744" y="1052736"/>
            <a:ext cx="4752528" cy="369332"/>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a:t>
            </a:r>
            <a:endParaRPr lang="fr-FR" dirty="0"/>
          </a:p>
        </p:txBody>
      </p:sp>
      <p:cxnSp>
        <p:nvCxnSpPr>
          <p:cNvPr id="8" name="Connecteur droit avec flèche 7"/>
          <p:cNvCxnSpPr/>
          <p:nvPr/>
        </p:nvCxnSpPr>
        <p:spPr>
          <a:xfrm flipH="1" flipV="1">
            <a:off x="1331640" y="2420888"/>
            <a:ext cx="1656184" cy="1872208"/>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1" name="Connecteur droit avec flèche 10"/>
          <p:cNvCxnSpPr/>
          <p:nvPr/>
        </p:nvCxnSpPr>
        <p:spPr>
          <a:xfrm flipH="1" flipV="1">
            <a:off x="1403648" y="2348880"/>
            <a:ext cx="3456384" cy="1080120"/>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4" name="Connecteur droit avec flèche 13"/>
          <p:cNvCxnSpPr/>
          <p:nvPr/>
        </p:nvCxnSpPr>
        <p:spPr>
          <a:xfrm flipH="1" flipV="1">
            <a:off x="1403648" y="2420888"/>
            <a:ext cx="4752528" cy="1728192"/>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
        <p:nvSpPr>
          <p:cNvPr id="17" name="Rectangle 16"/>
          <p:cNvSpPr/>
          <p:nvPr/>
        </p:nvSpPr>
        <p:spPr>
          <a:xfrm>
            <a:off x="0" y="1916832"/>
            <a:ext cx="1584176" cy="707886"/>
          </a:xfrm>
          <a:prstGeom prst="rect">
            <a:avLst/>
          </a:prstGeom>
        </p:spPr>
        <p:txBody>
          <a:bodyPr wrap="square">
            <a:spAutoFit/>
          </a:bodyPr>
          <a:lstStyle/>
          <a:p>
            <a:r>
              <a:rPr lang="fr-FR" sz="1000" dirty="0"/>
              <a:t>Trois personnages masculins au milieu de </a:t>
            </a:r>
            <a:r>
              <a:rPr lang="fr-FR" sz="1000" dirty="0" smtClean="0"/>
              <a:t>débris, ils semblent dormir.</a:t>
            </a:r>
            <a:endParaRPr lang="fr-FR" sz="1000" dirty="0"/>
          </a:p>
        </p:txBody>
      </p:sp>
      <p:cxnSp>
        <p:nvCxnSpPr>
          <p:cNvPr id="18" name="Connecteur droit avec flèche 17"/>
          <p:cNvCxnSpPr/>
          <p:nvPr/>
        </p:nvCxnSpPr>
        <p:spPr>
          <a:xfrm flipH="1">
            <a:off x="1403648" y="4653136"/>
            <a:ext cx="2088232" cy="576064"/>
          </a:xfrm>
          <a:prstGeom prst="straightConnector1">
            <a:avLst/>
          </a:prstGeom>
          <a:ln>
            <a:solidFill>
              <a:srgbClr val="00B050"/>
            </a:solidFill>
            <a:tailEnd type="arrow"/>
          </a:ln>
        </p:spPr>
        <p:style>
          <a:lnRef idx="3">
            <a:schemeClr val="accent5"/>
          </a:lnRef>
          <a:fillRef idx="0">
            <a:schemeClr val="accent5"/>
          </a:fillRef>
          <a:effectRef idx="2">
            <a:schemeClr val="accent5"/>
          </a:effectRef>
          <a:fontRef idx="minor">
            <a:schemeClr val="tx1"/>
          </a:fontRef>
        </p:style>
      </p:cxnSp>
      <p:cxnSp>
        <p:nvCxnSpPr>
          <p:cNvPr id="21" name="Connecteur droit avec flèche 20"/>
          <p:cNvCxnSpPr/>
          <p:nvPr/>
        </p:nvCxnSpPr>
        <p:spPr>
          <a:xfrm flipH="1">
            <a:off x="1403648" y="4437112"/>
            <a:ext cx="4968552" cy="864096"/>
          </a:xfrm>
          <a:prstGeom prst="straightConnector1">
            <a:avLst/>
          </a:prstGeom>
          <a:ln>
            <a:solidFill>
              <a:srgbClr val="00B050"/>
            </a:solidFill>
            <a:tailEnd type="arrow"/>
          </a:ln>
        </p:spPr>
        <p:style>
          <a:lnRef idx="3">
            <a:schemeClr val="accent5"/>
          </a:lnRef>
          <a:fillRef idx="0">
            <a:schemeClr val="accent5"/>
          </a:fillRef>
          <a:effectRef idx="2">
            <a:schemeClr val="accent5"/>
          </a:effectRef>
          <a:fontRef idx="minor">
            <a:schemeClr val="tx1"/>
          </a:fontRef>
        </p:style>
      </p:cxnSp>
      <p:sp>
        <p:nvSpPr>
          <p:cNvPr id="24" name="Rectangle 23"/>
          <p:cNvSpPr/>
          <p:nvPr/>
        </p:nvSpPr>
        <p:spPr>
          <a:xfrm>
            <a:off x="0" y="5085184"/>
            <a:ext cx="1403648" cy="553998"/>
          </a:xfrm>
          <a:prstGeom prst="rect">
            <a:avLst/>
          </a:prstGeom>
        </p:spPr>
        <p:txBody>
          <a:bodyPr wrap="square">
            <a:spAutoFit/>
          </a:bodyPr>
          <a:lstStyle/>
          <a:p>
            <a:r>
              <a:rPr lang="fr-FR" sz="1000" dirty="0" smtClean="0"/>
              <a:t>Deux d’entre eux sont couchés sur le sol.</a:t>
            </a:r>
            <a:endParaRPr lang="fr-FR" sz="1000" dirty="0"/>
          </a:p>
        </p:txBody>
      </p:sp>
      <p:cxnSp>
        <p:nvCxnSpPr>
          <p:cNvPr id="25" name="Connecteur droit avec flèche 24"/>
          <p:cNvCxnSpPr/>
          <p:nvPr/>
        </p:nvCxnSpPr>
        <p:spPr>
          <a:xfrm flipV="1">
            <a:off x="5292080" y="2564904"/>
            <a:ext cx="2736304" cy="792088"/>
          </a:xfrm>
          <a:prstGeom prst="straightConnector1">
            <a:avLst/>
          </a:prstGeom>
          <a:ln>
            <a:solidFill>
              <a:srgbClr val="00B050"/>
            </a:solidFill>
            <a:tailEnd type="arrow"/>
          </a:ln>
        </p:spPr>
        <p:style>
          <a:lnRef idx="3">
            <a:schemeClr val="accent5"/>
          </a:lnRef>
          <a:fillRef idx="0">
            <a:schemeClr val="accent5"/>
          </a:fillRef>
          <a:effectRef idx="2">
            <a:schemeClr val="accent5"/>
          </a:effectRef>
          <a:fontRef idx="minor">
            <a:schemeClr val="tx1"/>
          </a:fontRef>
        </p:style>
      </p:cxnSp>
      <p:sp>
        <p:nvSpPr>
          <p:cNvPr id="29" name="Rectangle 28"/>
          <p:cNvSpPr/>
          <p:nvPr/>
        </p:nvSpPr>
        <p:spPr>
          <a:xfrm>
            <a:off x="8028384" y="2204864"/>
            <a:ext cx="1115616" cy="400110"/>
          </a:xfrm>
          <a:prstGeom prst="rect">
            <a:avLst/>
          </a:prstGeom>
        </p:spPr>
        <p:txBody>
          <a:bodyPr wrap="square">
            <a:spAutoFit/>
          </a:bodyPr>
          <a:lstStyle/>
          <a:p>
            <a:r>
              <a:rPr lang="fr-FR" sz="1000" dirty="0" smtClean="0"/>
              <a:t>Le dernier est assis, avachi</a:t>
            </a:r>
            <a:endParaRPr lang="fr-FR" sz="1000" dirty="0"/>
          </a:p>
        </p:txBody>
      </p:sp>
      <p:cxnSp>
        <p:nvCxnSpPr>
          <p:cNvPr id="30" name="Connecteur droit avec flèche 29"/>
          <p:cNvCxnSpPr/>
          <p:nvPr/>
        </p:nvCxnSpPr>
        <p:spPr>
          <a:xfrm flipH="1">
            <a:off x="5148064" y="4797152"/>
            <a:ext cx="432048" cy="1368152"/>
          </a:xfrm>
          <a:prstGeom prst="straightConnector1">
            <a:avLst/>
          </a:prstGeom>
          <a:ln>
            <a:solidFill>
              <a:schemeClr val="accent6">
                <a:lumMod val="60000"/>
                <a:lumOff val="40000"/>
              </a:schemeClr>
            </a:solidFill>
            <a:tailEnd type="arrow"/>
          </a:ln>
        </p:spPr>
        <p:style>
          <a:lnRef idx="3">
            <a:schemeClr val="accent5"/>
          </a:lnRef>
          <a:fillRef idx="0">
            <a:schemeClr val="accent5"/>
          </a:fillRef>
          <a:effectRef idx="2">
            <a:schemeClr val="accent5"/>
          </a:effectRef>
          <a:fontRef idx="minor">
            <a:schemeClr val="tx1"/>
          </a:fontRef>
        </p:style>
      </p:cxnSp>
      <p:cxnSp>
        <p:nvCxnSpPr>
          <p:cNvPr id="34" name="Connecteur droit avec flèche 33"/>
          <p:cNvCxnSpPr/>
          <p:nvPr/>
        </p:nvCxnSpPr>
        <p:spPr>
          <a:xfrm>
            <a:off x="3707904" y="5085184"/>
            <a:ext cx="1296144" cy="1008112"/>
          </a:xfrm>
          <a:prstGeom prst="straightConnector1">
            <a:avLst/>
          </a:prstGeom>
          <a:ln>
            <a:solidFill>
              <a:schemeClr val="accent6">
                <a:lumMod val="60000"/>
                <a:lumOff val="40000"/>
              </a:schemeClr>
            </a:solidFill>
            <a:tailEnd type="arrow"/>
          </a:ln>
        </p:spPr>
        <p:style>
          <a:lnRef idx="3">
            <a:schemeClr val="accent5"/>
          </a:lnRef>
          <a:fillRef idx="0">
            <a:schemeClr val="accent5"/>
          </a:fillRef>
          <a:effectRef idx="2">
            <a:schemeClr val="accent5"/>
          </a:effectRef>
          <a:fontRef idx="minor">
            <a:schemeClr val="tx1"/>
          </a:fontRef>
        </p:style>
      </p:cxnSp>
      <p:sp>
        <p:nvSpPr>
          <p:cNvPr id="37" name="Rectangle 36"/>
          <p:cNvSpPr/>
          <p:nvPr/>
        </p:nvSpPr>
        <p:spPr>
          <a:xfrm>
            <a:off x="2699792" y="6165304"/>
            <a:ext cx="4464496" cy="553998"/>
          </a:xfrm>
          <a:prstGeom prst="rect">
            <a:avLst/>
          </a:prstGeom>
        </p:spPr>
        <p:txBody>
          <a:bodyPr wrap="square">
            <a:spAutoFit/>
          </a:bodyPr>
          <a:lstStyle/>
          <a:p>
            <a:r>
              <a:rPr lang="fr-FR" sz="1000" dirty="0" smtClean="0"/>
              <a:t>Les débris, leurs vêtements déchirés, l’absence de chaussures, leur caractère négligé et le fait qu’ils soient sur le sol nous font comprendre qu’ils sont probablement sans abris.</a:t>
            </a:r>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20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20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20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4" grpId="0" build="p"/>
      <p:bldP spid="29" grpId="0" build="p"/>
      <p:bldP spid="3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Bowery  bums_détails.jpg"/>
          <p:cNvPicPr>
            <a:picLocks noGrp="1" noChangeAspect="1"/>
          </p:cNvPicPr>
          <p:nvPr>
            <p:ph sz="half" idx="1"/>
          </p:nvPr>
        </p:nvPicPr>
        <p:blipFill>
          <a:blip r:embed="rId2" cstate="print"/>
          <a:stretch>
            <a:fillRect/>
          </a:stretch>
        </p:blipFill>
        <p:spPr>
          <a:xfrm>
            <a:off x="251520" y="2420888"/>
            <a:ext cx="4209181" cy="2808312"/>
          </a:xfrm>
        </p:spPr>
      </p:pic>
      <p:sp>
        <p:nvSpPr>
          <p:cNvPr id="5" name="Titre 1"/>
          <p:cNvSpPr>
            <a:spLocks noGrp="1"/>
          </p:cNvSpPr>
          <p:nvPr>
            <p:ph type="title"/>
          </p:nvPr>
        </p:nvSpPr>
        <p:spPr>
          <a:xfrm>
            <a:off x="457200" y="267494"/>
            <a:ext cx="8229600" cy="785242"/>
          </a:xfrm>
        </p:spPr>
        <p:txBody>
          <a:bodyPr>
            <a:normAutofit/>
          </a:bodyPr>
          <a:lstStyle/>
          <a:p>
            <a:pPr algn="ctr"/>
            <a:r>
              <a:rPr lang="fr-FR" sz="3200" u="sng" dirty="0" smtClean="0"/>
              <a:t>L’Art et la dénonciation des inégalités :</a:t>
            </a:r>
            <a:endParaRPr lang="fr-FR" sz="3200" dirty="0"/>
          </a:p>
        </p:txBody>
      </p:sp>
      <p:sp>
        <p:nvSpPr>
          <p:cNvPr id="6" name="Rectangle 5"/>
          <p:cNvSpPr/>
          <p:nvPr/>
        </p:nvSpPr>
        <p:spPr>
          <a:xfrm>
            <a:off x="2267744" y="980728"/>
            <a:ext cx="4752528"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a:t>
            </a:r>
          </a:p>
          <a:p>
            <a:pPr algn="ctr"/>
            <a:r>
              <a:rPr lang="fr-FR" b="1" dirty="0" smtClean="0">
                <a:solidFill>
                  <a:schemeClr val="accent5">
                    <a:lumMod val="40000"/>
                    <a:lumOff val="60000"/>
                  </a:schemeClr>
                </a:solidFill>
              </a:rPr>
              <a:t>Ce que je vois</a:t>
            </a:r>
            <a:endParaRPr lang="fr-FR" dirty="0"/>
          </a:p>
        </p:txBody>
      </p:sp>
      <p:sp>
        <p:nvSpPr>
          <p:cNvPr id="8" name="Espace réservé du contenu 2"/>
          <p:cNvSpPr>
            <a:spLocks noGrp="1"/>
          </p:cNvSpPr>
          <p:nvPr>
            <p:ph sz="half" idx="2"/>
          </p:nvPr>
        </p:nvSpPr>
        <p:spPr>
          <a:xfrm>
            <a:off x="4716016" y="2348881"/>
            <a:ext cx="4038600" cy="1512168"/>
          </a:xfrm>
        </p:spPr>
        <p:txBody>
          <a:bodyPr>
            <a:normAutofit fontScale="25000" lnSpcReduction="20000"/>
          </a:bodyPr>
          <a:lstStyle/>
          <a:p>
            <a:r>
              <a:rPr lang="fr-FR" sz="7200" u="sng" dirty="0" smtClean="0"/>
              <a:t>La description : </a:t>
            </a:r>
          </a:p>
          <a:p>
            <a:pPr>
              <a:buNone/>
            </a:pPr>
            <a:r>
              <a:rPr lang="fr-FR" sz="7200" dirty="0" smtClean="0"/>
              <a:t>      Trois personnages masculins au milieu de débris, deux sont couchés sur le sol tandis que le troisième est assis dans une position affaissée. Tous les trois sont en train de dormir. L’apparence de leurs habits et leur situation dans l’espace nous font comprendre qu’il s’agit probablement de sans-abris.</a:t>
            </a:r>
            <a:endParaRPr lang="fr-FR" sz="21600" dirty="0" smtClean="0"/>
          </a:p>
          <a:p>
            <a:pPr>
              <a:buNone/>
            </a:pPr>
            <a:endParaRPr lang="fr-FR" sz="9000" dirty="0" smtClean="0"/>
          </a:p>
          <a:p>
            <a:pPr>
              <a:buNone/>
            </a:pPr>
            <a:endParaRPr lang="fr-FR" sz="2900" dirty="0" smtClean="0"/>
          </a:p>
          <a:p>
            <a:pPr>
              <a:buNone/>
            </a:pPr>
            <a:r>
              <a:rPr lang="fr-FR" sz="2900" b="1" dirty="0" smtClean="0"/>
              <a:t>     </a:t>
            </a:r>
          </a:p>
          <a:p>
            <a:pPr>
              <a:buNone/>
            </a:pPr>
            <a:r>
              <a:rPr lang="fr-FR" sz="2900" b="1" dirty="0" smtClean="0"/>
              <a:t>   </a:t>
            </a:r>
          </a:p>
          <a:p>
            <a:pPr>
              <a:buNone/>
            </a:pPr>
            <a:r>
              <a:rPr lang="fr-FR" sz="2200" dirty="0" smtClean="0"/>
              <a:t>    </a:t>
            </a:r>
          </a:p>
          <a:p>
            <a:pPr>
              <a:buNone/>
            </a:pP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20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20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fontScale="62500" lnSpcReduction="20000"/>
          </a:bodyPr>
          <a:lstStyle/>
          <a:p>
            <a:r>
              <a:rPr lang="fr-FR" b="1" dirty="0" smtClean="0"/>
              <a:t>Duane HANSON </a:t>
            </a:r>
            <a:r>
              <a:rPr lang="fr-FR" dirty="0" smtClean="0"/>
              <a:t>est un artiste américain appartenant au mouvement hyperréaliste, il s’est attaché à représenter des êtres humains à taille réelle en étant attentif à rendre convaincant le moindre détail. Il choisit de représenter des gens de la classe moyenne américaine et dénonce le leurre de l’  « American way of life ». </a:t>
            </a:r>
          </a:p>
          <a:p>
            <a:pPr>
              <a:buNone/>
            </a:pPr>
            <a:r>
              <a:rPr lang="fr-FR" dirty="0" smtClean="0"/>
              <a:t>       Racisme, différences sociales et guerre sont dénoncées au travers de ses œuvres.</a:t>
            </a:r>
          </a:p>
          <a:p>
            <a:pPr>
              <a:buNone/>
            </a:pPr>
            <a:endParaRPr lang="fr-FR" dirty="0" smtClean="0"/>
          </a:p>
          <a:p>
            <a:r>
              <a:rPr lang="fr-FR" b="1" u="sng" dirty="0" smtClean="0"/>
              <a:t>Citation de l’artiste :</a:t>
            </a:r>
            <a:r>
              <a:rPr lang="fr-FR" dirty="0" smtClean="0"/>
              <a:t> « Mon travail traite de gens qui vivent dans un désespoir silencieux. Je donne à voir le désarroi, la lassitude, le vieillissement et la frustration ».</a:t>
            </a:r>
          </a:p>
          <a:p>
            <a:endParaRPr lang="fr-FR" dirty="0"/>
          </a:p>
        </p:txBody>
      </p:sp>
      <p:pic>
        <p:nvPicPr>
          <p:cNvPr id="8" name="Espace réservé du contenu 7" descr="red race riot 1968.jpg"/>
          <p:cNvPicPr>
            <a:picLocks noGrp="1" noChangeAspect="1"/>
          </p:cNvPicPr>
          <p:nvPr>
            <p:ph sz="half" idx="2"/>
          </p:nvPr>
        </p:nvPicPr>
        <p:blipFill>
          <a:blip r:embed="rId2" cstate="print"/>
          <a:stretch>
            <a:fillRect/>
          </a:stretch>
        </p:blipFill>
        <p:spPr>
          <a:xfrm>
            <a:off x="6660232" y="1412776"/>
            <a:ext cx="2009775" cy="2857500"/>
          </a:xfrm>
        </p:spPr>
      </p:pic>
      <p:sp>
        <p:nvSpPr>
          <p:cNvPr id="5" name="Titre 1"/>
          <p:cNvSpPr>
            <a:spLocks noGrp="1"/>
          </p:cNvSpPr>
          <p:nvPr>
            <p:ph type="title"/>
          </p:nvPr>
        </p:nvSpPr>
        <p:spPr>
          <a:xfrm>
            <a:off x="457200" y="267494"/>
            <a:ext cx="8229600" cy="641226"/>
          </a:xfrm>
        </p:spPr>
        <p:txBody>
          <a:bodyPr>
            <a:normAutofit/>
          </a:bodyPr>
          <a:lstStyle/>
          <a:p>
            <a:pPr algn="ctr"/>
            <a:r>
              <a:rPr lang="fr-FR" sz="3200" u="sng" dirty="0" smtClean="0"/>
              <a:t>L’Art et la dénonciation des inégalités :</a:t>
            </a:r>
            <a:endParaRPr lang="fr-FR" sz="3200" dirty="0"/>
          </a:p>
        </p:txBody>
      </p:sp>
      <p:sp>
        <p:nvSpPr>
          <p:cNvPr id="7" name="Rectangle 6"/>
          <p:cNvSpPr/>
          <p:nvPr/>
        </p:nvSpPr>
        <p:spPr>
          <a:xfrm>
            <a:off x="2267744" y="980728"/>
            <a:ext cx="4752528"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a:t>
            </a:r>
          </a:p>
          <a:p>
            <a:pPr algn="ctr"/>
            <a:r>
              <a:rPr lang="fr-FR" b="1" dirty="0" smtClean="0">
                <a:solidFill>
                  <a:schemeClr val="accent5">
                    <a:lumMod val="40000"/>
                    <a:lumOff val="60000"/>
                  </a:schemeClr>
                </a:solidFill>
              </a:rPr>
              <a:t>Ce que je sais</a:t>
            </a:r>
            <a:endParaRPr lang="fr-FR" dirty="0"/>
          </a:p>
        </p:txBody>
      </p:sp>
      <p:sp>
        <p:nvSpPr>
          <p:cNvPr id="9" name="Rectangle 8"/>
          <p:cNvSpPr/>
          <p:nvPr/>
        </p:nvSpPr>
        <p:spPr>
          <a:xfrm>
            <a:off x="6876256" y="4365104"/>
            <a:ext cx="1728192" cy="400110"/>
          </a:xfrm>
          <a:prstGeom prst="rect">
            <a:avLst/>
          </a:prstGeom>
        </p:spPr>
        <p:txBody>
          <a:bodyPr wrap="square">
            <a:spAutoFit/>
          </a:bodyPr>
          <a:lstStyle/>
          <a:p>
            <a:r>
              <a:rPr lang="fr-FR" sz="1000" u="sng" dirty="0" smtClean="0"/>
              <a:t>Policeman and Rioter</a:t>
            </a:r>
            <a:r>
              <a:rPr lang="fr-FR" sz="1000" dirty="0" smtClean="0"/>
              <a:t>, Duane HANSON</a:t>
            </a:r>
            <a:endParaRPr lang="fr-FR" sz="1000" dirty="0"/>
          </a:p>
        </p:txBody>
      </p:sp>
      <p:pic>
        <p:nvPicPr>
          <p:cNvPr id="20482" name="Picture 2" descr="http://storage.canalblog.com/55/27/622034/45440806.jpg"/>
          <p:cNvPicPr>
            <a:picLocks noChangeAspect="1" noChangeArrowheads="1"/>
          </p:cNvPicPr>
          <p:nvPr/>
        </p:nvPicPr>
        <p:blipFill>
          <a:blip r:embed="rId3" cstate="print"/>
          <a:srcRect/>
          <a:stretch>
            <a:fillRect/>
          </a:stretch>
        </p:blipFill>
        <p:spPr bwMode="auto">
          <a:xfrm>
            <a:off x="4716016" y="4437112"/>
            <a:ext cx="1863297" cy="1909986"/>
          </a:xfrm>
          <a:prstGeom prst="rect">
            <a:avLst/>
          </a:prstGeom>
          <a:noFill/>
        </p:spPr>
      </p:pic>
      <p:sp>
        <p:nvSpPr>
          <p:cNvPr id="11" name="Rectangle 10"/>
          <p:cNvSpPr/>
          <p:nvPr/>
        </p:nvSpPr>
        <p:spPr>
          <a:xfrm>
            <a:off x="6660232" y="6021288"/>
            <a:ext cx="1728192" cy="400110"/>
          </a:xfrm>
          <a:prstGeom prst="rect">
            <a:avLst/>
          </a:prstGeom>
        </p:spPr>
        <p:txBody>
          <a:bodyPr wrap="square">
            <a:spAutoFit/>
          </a:bodyPr>
          <a:lstStyle/>
          <a:p>
            <a:r>
              <a:rPr lang="fr-FR" sz="1000" u="sng" dirty="0" smtClean="0"/>
              <a:t>Supermarket lady</a:t>
            </a:r>
            <a:r>
              <a:rPr lang="fr-FR" sz="1000" dirty="0" smtClean="0"/>
              <a:t>, Duane HANSON</a:t>
            </a:r>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Bowery  bums.jpg"/>
          <p:cNvPicPr>
            <a:picLocks noGrp="1" noChangeAspect="1"/>
          </p:cNvPicPr>
          <p:nvPr>
            <p:ph sz="half" idx="2"/>
          </p:nvPr>
        </p:nvPicPr>
        <p:blipFill>
          <a:blip r:embed="rId2" cstate="print"/>
          <a:stretch>
            <a:fillRect/>
          </a:stretch>
        </p:blipFill>
        <p:spPr>
          <a:xfrm>
            <a:off x="4715847" y="1916832"/>
            <a:ext cx="4282082" cy="2856951"/>
          </a:xfrm>
        </p:spPr>
      </p:pic>
      <p:sp>
        <p:nvSpPr>
          <p:cNvPr id="5" name="Espace réservé du contenu 2"/>
          <p:cNvSpPr>
            <a:spLocks noGrp="1"/>
          </p:cNvSpPr>
          <p:nvPr>
            <p:ph sz="half" idx="1"/>
          </p:nvPr>
        </p:nvSpPr>
        <p:spPr>
          <a:xfrm>
            <a:off x="457200" y="1196753"/>
            <a:ext cx="4038600" cy="5051648"/>
          </a:xfrm>
          <a:noFill/>
          <a:ln>
            <a:solidFill>
              <a:schemeClr val="bg1">
                <a:lumMod val="50000"/>
              </a:schemeClr>
            </a:solidFill>
          </a:ln>
        </p:spPr>
        <p:txBody>
          <a:bodyPr>
            <a:normAutofit fontScale="92500" lnSpcReduction="20000"/>
          </a:bodyPr>
          <a:lstStyle/>
          <a:p>
            <a:pPr>
              <a:buNone/>
            </a:pPr>
            <a:r>
              <a:rPr lang="fr-FR" sz="1900" b="1" dirty="0" smtClean="0">
                <a:solidFill>
                  <a:schemeClr val="accent5">
                    <a:lumMod val="40000"/>
                    <a:lumOff val="60000"/>
                  </a:schemeClr>
                </a:solidFill>
              </a:rPr>
              <a:t>Situation de l’objet d’étude dans son contexte</a:t>
            </a:r>
          </a:p>
          <a:p>
            <a:r>
              <a:rPr lang="fr-FR" sz="1900" b="1" dirty="0" smtClean="0">
                <a:solidFill>
                  <a:srgbClr val="FFFF99"/>
                </a:solidFill>
              </a:rPr>
              <a:t>Contexte historique </a:t>
            </a:r>
            <a:r>
              <a:rPr lang="fr-FR" sz="1800" dirty="0" smtClean="0"/>
              <a:t>: </a:t>
            </a:r>
          </a:p>
          <a:p>
            <a:pPr>
              <a:buNone/>
            </a:pPr>
            <a:r>
              <a:rPr lang="fr-FR" sz="1800" dirty="0" smtClean="0"/>
              <a:t>      Dans les années 1960, le contexte social et politique est très agité aux Etats-Unis : la guerre du Vietnam, les émeutes raciales, les contestations étudiantes et la criminalité urbaine émeuvent le pays.</a:t>
            </a:r>
          </a:p>
          <a:p>
            <a:pPr>
              <a:buNone/>
            </a:pPr>
            <a:endParaRPr lang="fr-FR" sz="1800" dirty="0" smtClean="0"/>
          </a:p>
          <a:p>
            <a:r>
              <a:rPr lang="fr-FR" sz="1800" b="1" u="sng" dirty="0" smtClean="0"/>
              <a:t>Contexte culturel : </a:t>
            </a:r>
            <a:r>
              <a:rPr lang="fr-FR" sz="1800" dirty="0" smtClean="0"/>
              <a:t>Les artistes du Pop Art choisissent d’intégrer dans l’Art les produits symboles de la société de consommation américaine. Dans ce même contexte, D. HANSON choisit de travailler de façon réaliste et d’exprimer ses préoccupations sociales et politiques sur la société dans laquelle il vit.</a:t>
            </a:r>
          </a:p>
          <a:p>
            <a:pPr>
              <a:buClr>
                <a:schemeClr val="accent5">
                  <a:lumMod val="60000"/>
                  <a:lumOff val="40000"/>
                </a:schemeClr>
              </a:buClr>
              <a:buNone/>
            </a:pPr>
            <a:endParaRPr lang="fr-FR" sz="1900" b="1" dirty="0" smtClean="0">
              <a:solidFill>
                <a:srgbClr val="FFFF99"/>
              </a:solidFill>
            </a:endParaRPr>
          </a:p>
          <a:p>
            <a:pPr>
              <a:buClr>
                <a:schemeClr val="accent5">
                  <a:lumMod val="60000"/>
                  <a:lumOff val="40000"/>
                </a:schemeClr>
              </a:buClr>
              <a:buNone/>
            </a:pPr>
            <a:endParaRPr lang="fr-FR" sz="1900" b="1" dirty="0" smtClean="0"/>
          </a:p>
          <a:p>
            <a:pPr>
              <a:buClr>
                <a:schemeClr val="accent5">
                  <a:lumMod val="60000"/>
                  <a:lumOff val="40000"/>
                </a:schemeClr>
              </a:buClr>
              <a:buNone/>
            </a:pPr>
            <a:endParaRPr lang="fr-FR" sz="1900" i="1" dirty="0" smtClean="0"/>
          </a:p>
          <a:p>
            <a:pPr>
              <a:buNone/>
            </a:pPr>
            <a:endParaRPr lang="fr-FR" sz="2000" dirty="0"/>
          </a:p>
        </p:txBody>
      </p:sp>
      <p:sp>
        <p:nvSpPr>
          <p:cNvPr id="6" name="Titre 1"/>
          <p:cNvSpPr>
            <a:spLocks noGrp="1"/>
          </p:cNvSpPr>
          <p:nvPr>
            <p:ph type="title"/>
          </p:nvPr>
        </p:nvSpPr>
        <p:spPr>
          <a:xfrm>
            <a:off x="457200" y="267494"/>
            <a:ext cx="8229600" cy="785242"/>
          </a:xfrm>
        </p:spPr>
        <p:txBody>
          <a:bodyPr>
            <a:normAutofit/>
          </a:bodyPr>
          <a:lstStyle/>
          <a:p>
            <a:pPr algn="ctr"/>
            <a:r>
              <a:rPr lang="fr-FR" sz="3200" u="sng" dirty="0" smtClean="0"/>
              <a:t>L’Art et la dénonciation des inégalités :</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ŒUVRES ASSOCIEES</a:t>
            </a:r>
            <a:endParaRPr lang="fr-FR" dirty="0"/>
          </a:p>
        </p:txBody>
      </p:sp>
      <p:sp>
        <p:nvSpPr>
          <p:cNvPr id="3" name="Espace réservé du texte 2"/>
          <p:cNvSpPr>
            <a:spLocks noGrp="1"/>
          </p:cNvSpPr>
          <p:nvPr>
            <p:ph type="body" idx="1"/>
          </p:nvPr>
        </p:nvSpPr>
        <p:spPr>
          <a:xfrm>
            <a:off x="1365006" y="290732"/>
            <a:ext cx="581024" cy="6306620"/>
          </a:xfrm>
        </p:spPr>
        <p:txBody>
          <a:bodyPr/>
          <a:lstStyle/>
          <a:p>
            <a:r>
              <a:rPr lang="fr-FR" dirty="0" smtClean="0"/>
              <a:t>L’Art et la dénonciation des inégalités</a:t>
            </a:r>
            <a:endParaRPr lang="fr-FR" dirty="0"/>
          </a:p>
        </p:txBody>
      </p:sp>
      <p:pic>
        <p:nvPicPr>
          <p:cNvPr id="7" name="Espace réservé du contenu 6" descr="red race riot 1968.jpg"/>
          <p:cNvPicPr>
            <a:picLocks noGrp="1" noChangeAspect="1"/>
          </p:cNvPicPr>
          <p:nvPr>
            <p:ph sz="quarter" idx="2"/>
          </p:nvPr>
        </p:nvPicPr>
        <p:blipFill>
          <a:blip r:embed="rId2" cstate="print"/>
          <a:stretch>
            <a:fillRect/>
          </a:stretch>
        </p:blipFill>
        <p:spPr>
          <a:xfrm>
            <a:off x="2123729" y="260648"/>
            <a:ext cx="1570014" cy="2232248"/>
          </a:xfrm>
        </p:spPr>
      </p:pic>
      <p:sp>
        <p:nvSpPr>
          <p:cNvPr id="8" name="Rectangle 7"/>
          <p:cNvSpPr/>
          <p:nvPr/>
        </p:nvSpPr>
        <p:spPr>
          <a:xfrm>
            <a:off x="2123728" y="2564904"/>
            <a:ext cx="1728192" cy="553998"/>
          </a:xfrm>
          <a:prstGeom prst="rect">
            <a:avLst/>
          </a:prstGeom>
        </p:spPr>
        <p:txBody>
          <a:bodyPr wrap="square">
            <a:spAutoFit/>
          </a:bodyPr>
          <a:lstStyle/>
          <a:p>
            <a:pPr algn="ctr"/>
            <a:r>
              <a:rPr lang="fr-FR" sz="1000" b="1" dirty="0" smtClean="0"/>
              <a:t>CONTRE LA SEGREGATION RACIALE </a:t>
            </a:r>
            <a:r>
              <a:rPr lang="fr-FR" sz="1000" dirty="0" smtClean="0"/>
              <a:t>Duane HANSON</a:t>
            </a:r>
            <a:endParaRPr lang="fr-FR" sz="1000" dirty="0"/>
          </a:p>
        </p:txBody>
      </p:sp>
      <p:pic>
        <p:nvPicPr>
          <p:cNvPr id="9" name="Image 8" descr="ruby-bridges-1998-film.jpg"/>
          <p:cNvPicPr>
            <a:picLocks noChangeAspect="1"/>
          </p:cNvPicPr>
          <p:nvPr/>
        </p:nvPicPr>
        <p:blipFill>
          <a:blip r:embed="rId3" cstate="print"/>
          <a:stretch>
            <a:fillRect/>
          </a:stretch>
        </p:blipFill>
        <p:spPr>
          <a:xfrm>
            <a:off x="3995936" y="188640"/>
            <a:ext cx="3384376" cy="2286741"/>
          </a:xfrm>
          <a:prstGeom prst="rect">
            <a:avLst/>
          </a:prstGeom>
        </p:spPr>
      </p:pic>
      <p:sp>
        <p:nvSpPr>
          <p:cNvPr id="10" name="Rectangle 9"/>
          <p:cNvSpPr/>
          <p:nvPr/>
        </p:nvSpPr>
        <p:spPr>
          <a:xfrm>
            <a:off x="4067944" y="2564904"/>
            <a:ext cx="3312368" cy="400110"/>
          </a:xfrm>
          <a:prstGeom prst="rect">
            <a:avLst/>
          </a:prstGeom>
        </p:spPr>
        <p:txBody>
          <a:bodyPr wrap="square">
            <a:spAutoFit/>
          </a:bodyPr>
          <a:lstStyle/>
          <a:p>
            <a:pPr algn="ctr"/>
            <a:r>
              <a:rPr lang="fr-FR" sz="1000" b="1" dirty="0" smtClean="0"/>
              <a:t>CONTRE LA SEGREGATION RACIALE</a:t>
            </a:r>
          </a:p>
          <a:p>
            <a:pPr algn="ctr"/>
            <a:r>
              <a:rPr lang="fr-FR" sz="1000" b="1" dirty="0" smtClean="0"/>
              <a:t> </a:t>
            </a:r>
            <a:r>
              <a:rPr lang="fr-FR" sz="1000" dirty="0" smtClean="0"/>
              <a:t>Film tiré de l’histoire de Ruby Bridges</a:t>
            </a:r>
            <a:endParaRPr lang="fr-FR" sz="1000" dirty="0"/>
          </a:p>
        </p:txBody>
      </p:sp>
      <p:pic>
        <p:nvPicPr>
          <p:cNvPr id="29698" name="Picture 2" descr="http://images.allocine.fr/r_160_240/b_1_d6d6d6/medias/nmedia/18/63/80/43/18761581.jpg"/>
          <p:cNvPicPr>
            <a:picLocks noChangeAspect="1" noChangeArrowheads="1"/>
          </p:cNvPicPr>
          <p:nvPr/>
        </p:nvPicPr>
        <p:blipFill>
          <a:blip r:embed="rId4" cstate="print"/>
          <a:srcRect/>
          <a:stretch>
            <a:fillRect/>
          </a:stretch>
        </p:blipFill>
        <p:spPr bwMode="auto">
          <a:xfrm>
            <a:off x="2123727" y="3140968"/>
            <a:ext cx="1947258" cy="2592288"/>
          </a:xfrm>
          <a:prstGeom prst="rect">
            <a:avLst/>
          </a:prstGeom>
          <a:noFill/>
        </p:spPr>
      </p:pic>
      <p:sp>
        <p:nvSpPr>
          <p:cNvPr id="12" name="Rectangle 11"/>
          <p:cNvSpPr/>
          <p:nvPr/>
        </p:nvSpPr>
        <p:spPr>
          <a:xfrm>
            <a:off x="2123728" y="5805264"/>
            <a:ext cx="2016224" cy="553998"/>
          </a:xfrm>
          <a:prstGeom prst="rect">
            <a:avLst/>
          </a:prstGeom>
        </p:spPr>
        <p:txBody>
          <a:bodyPr wrap="square">
            <a:spAutoFit/>
          </a:bodyPr>
          <a:lstStyle/>
          <a:p>
            <a:pPr algn="ctr"/>
            <a:r>
              <a:rPr lang="fr-FR" sz="1000" b="1" dirty="0" smtClean="0"/>
              <a:t>CONTRE LES INEGALITS HOMME/FEMME</a:t>
            </a:r>
          </a:p>
          <a:p>
            <a:pPr algn="ctr"/>
            <a:r>
              <a:rPr lang="fr-FR" sz="1000" b="1" dirty="0" smtClean="0"/>
              <a:t> </a:t>
            </a:r>
            <a:r>
              <a:rPr lang="fr-FR" sz="1000" dirty="0" smtClean="0"/>
              <a:t>Film de Marjane Strapi</a:t>
            </a:r>
            <a:endParaRPr lang="fr-FR" sz="1000" dirty="0"/>
          </a:p>
        </p:txBody>
      </p:sp>
      <p:pic>
        <p:nvPicPr>
          <p:cNvPr id="29700" name="Picture 4" descr="Mississippi Burning"/>
          <p:cNvPicPr>
            <a:picLocks noChangeAspect="1" noChangeArrowheads="1"/>
          </p:cNvPicPr>
          <p:nvPr/>
        </p:nvPicPr>
        <p:blipFill>
          <a:blip r:embed="rId5" cstate="print"/>
          <a:srcRect/>
          <a:stretch>
            <a:fillRect/>
          </a:stretch>
        </p:blipFill>
        <p:spPr bwMode="auto">
          <a:xfrm>
            <a:off x="4499991" y="3140968"/>
            <a:ext cx="1893167" cy="2520280"/>
          </a:xfrm>
          <a:prstGeom prst="rect">
            <a:avLst/>
          </a:prstGeom>
          <a:noFill/>
        </p:spPr>
      </p:pic>
      <p:sp>
        <p:nvSpPr>
          <p:cNvPr id="14" name="Rectangle 13"/>
          <p:cNvSpPr/>
          <p:nvPr/>
        </p:nvSpPr>
        <p:spPr>
          <a:xfrm>
            <a:off x="4355976" y="5805264"/>
            <a:ext cx="2088232" cy="707886"/>
          </a:xfrm>
          <a:prstGeom prst="rect">
            <a:avLst/>
          </a:prstGeom>
        </p:spPr>
        <p:txBody>
          <a:bodyPr wrap="square">
            <a:spAutoFit/>
          </a:bodyPr>
          <a:lstStyle/>
          <a:p>
            <a:pPr algn="ctr"/>
            <a:r>
              <a:rPr lang="fr-FR" sz="1000" b="1" dirty="0" smtClean="0"/>
              <a:t>CONTRE LA SEGREGATION RACIALE </a:t>
            </a:r>
          </a:p>
          <a:p>
            <a:pPr algn="ctr"/>
            <a:r>
              <a:rPr lang="fr-FR" sz="1000" dirty="0" smtClean="0"/>
              <a:t>Film de fiction sur le Ku Klux Klan</a:t>
            </a:r>
            <a:endParaRPr lang="fr-FR" sz="1000" dirty="0"/>
          </a:p>
        </p:txBody>
      </p:sp>
      <p:pic>
        <p:nvPicPr>
          <p:cNvPr id="29702" name="Picture 6" descr="http://t2.gstatic.com/images?q=tbn:ANd9GcTas_gG1mOOX9N85repHaEu01CroYTiGtQ-WOrRvco-7i5o2cCJD5X75yKTlg"/>
          <p:cNvPicPr>
            <a:picLocks noChangeAspect="1" noChangeArrowheads="1"/>
          </p:cNvPicPr>
          <p:nvPr/>
        </p:nvPicPr>
        <p:blipFill>
          <a:blip r:embed="rId6" cstate="print"/>
          <a:srcRect/>
          <a:stretch>
            <a:fillRect/>
          </a:stretch>
        </p:blipFill>
        <p:spPr bwMode="auto">
          <a:xfrm>
            <a:off x="6660232" y="3140968"/>
            <a:ext cx="2276475" cy="2009776"/>
          </a:xfrm>
          <a:prstGeom prst="rect">
            <a:avLst/>
          </a:prstGeom>
          <a:noFill/>
        </p:spPr>
      </p:pic>
      <p:sp>
        <p:nvSpPr>
          <p:cNvPr id="16" name="Rectangle 15"/>
          <p:cNvSpPr/>
          <p:nvPr/>
        </p:nvSpPr>
        <p:spPr>
          <a:xfrm>
            <a:off x="6732240" y="5229200"/>
            <a:ext cx="2088232" cy="1015663"/>
          </a:xfrm>
          <a:prstGeom prst="rect">
            <a:avLst/>
          </a:prstGeom>
        </p:spPr>
        <p:txBody>
          <a:bodyPr wrap="square">
            <a:spAutoFit/>
          </a:bodyPr>
          <a:lstStyle/>
          <a:p>
            <a:pPr algn="ctr"/>
            <a:r>
              <a:rPr lang="fr-FR" sz="1000" b="1" dirty="0" smtClean="0"/>
              <a:t>CONTRE LES DISCRIMINATIONS RACIALES</a:t>
            </a:r>
          </a:p>
          <a:p>
            <a:pPr algn="ctr"/>
            <a:r>
              <a:rPr lang="fr-FR" sz="1000" dirty="0" smtClean="0"/>
              <a:t>Nancy BURSON</a:t>
            </a:r>
          </a:p>
          <a:p>
            <a:pPr algn="ctr"/>
            <a:r>
              <a:rPr lang="fr-FR" sz="1000" dirty="0" smtClean="0"/>
              <a:t>Machine qui permet de changer notre couleur de peau.</a:t>
            </a:r>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20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20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20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20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Effect transition="in" filter="fade">
                                      <p:cBhvr>
                                        <p:cTn id="47" dur="2000"/>
                                        <p:tgtEl>
                                          <p:spTgt spid="1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xEl>
                                              <p:pRg st="2" end="2"/>
                                            </p:txEl>
                                          </p:spTgt>
                                        </p:tgtEl>
                                        <p:attrNameLst>
                                          <p:attrName>style.visibility</p:attrName>
                                        </p:attrNameLst>
                                      </p:cBhvr>
                                      <p:to>
                                        <p:strVal val="visible"/>
                                      </p:to>
                                    </p:set>
                                    <p:animEffect transition="in" filter="fade">
                                      <p:cBhvr>
                                        <p:cTn id="52" dur="2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P spid="12" grpId="0" build="p"/>
      <p:bldP spid="14" grpId="0" build="p"/>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The problem we all live with.jpg"/>
          <p:cNvPicPr>
            <a:picLocks noGrp="1" noChangeAspect="1"/>
          </p:cNvPicPr>
          <p:nvPr>
            <p:ph sz="half" idx="1"/>
          </p:nvPr>
        </p:nvPicPr>
        <p:blipFill>
          <a:blip r:embed="rId2" cstate="print"/>
          <a:stretch>
            <a:fillRect/>
          </a:stretch>
        </p:blipFill>
        <p:spPr>
          <a:xfrm>
            <a:off x="457200" y="2739342"/>
            <a:ext cx="4038600" cy="2492153"/>
          </a:xfrm>
        </p:spPr>
      </p:pic>
      <p:sp>
        <p:nvSpPr>
          <p:cNvPr id="5" name="Titre 1"/>
          <p:cNvSpPr>
            <a:spLocks noGrp="1"/>
          </p:cNvSpPr>
          <p:nvPr>
            <p:ph type="title"/>
          </p:nvPr>
        </p:nvSpPr>
        <p:spPr>
          <a:xfrm>
            <a:off x="457200" y="267494"/>
            <a:ext cx="8229600" cy="1399032"/>
          </a:xfrm>
        </p:spPr>
        <p:txBody>
          <a:bodyPr>
            <a:normAutofit/>
          </a:bodyPr>
          <a:lstStyle/>
          <a:p>
            <a:pPr algn="ctr"/>
            <a:r>
              <a:rPr lang="fr-FR" sz="3200" u="sng" dirty="0" smtClean="0"/>
              <a:t>L’Art et la dénonciation des inégalités</a:t>
            </a:r>
            <a:br>
              <a:rPr lang="fr-FR" sz="3200" u="sng" dirty="0" smtClean="0"/>
            </a:br>
            <a:r>
              <a:rPr lang="fr-FR" sz="3200" u="sng" dirty="0" smtClean="0"/>
              <a:t> Contre la ségrégation raciale</a:t>
            </a:r>
            <a:endParaRPr lang="fr-FR" sz="3200" dirty="0"/>
          </a:p>
        </p:txBody>
      </p:sp>
      <p:sp>
        <p:nvSpPr>
          <p:cNvPr id="7" name="Espace réservé du contenu 12"/>
          <p:cNvSpPr>
            <a:spLocks noGrp="1"/>
          </p:cNvSpPr>
          <p:nvPr>
            <p:ph sz="half" idx="2"/>
          </p:nvPr>
        </p:nvSpPr>
        <p:spPr>
          <a:xfrm>
            <a:off x="4648200" y="1722437"/>
            <a:ext cx="4038600" cy="4525963"/>
          </a:xfrm>
        </p:spPr>
        <p:txBody>
          <a:bodyPr>
            <a:normAutofit lnSpcReduction="10000"/>
          </a:bodyPr>
          <a:lstStyle/>
          <a:p>
            <a:pPr algn="ctr">
              <a:buNone/>
            </a:pPr>
            <a:r>
              <a:rPr lang="fr-FR" sz="2000" b="1" dirty="0" smtClean="0">
                <a:solidFill>
                  <a:schemeClr val="accent5">
                    <a:lumMod val="40000"/>
                    <a:lumOff val="60000"/>
                  </a:schemeClr>
                </a:solidFill>
              </a:rPr>
              <a:t>Présentation de l’objet d’étude</a:t>
            </a:r>
          </a:p>
          <a:p>
            <a:pPr>
              <a:buNone/>
            </a:pPr>
            <a:endParaRPr lang="fr-FR" sz="1400" dirty="0" smtClean="0"/>
          </a:p>
          <a:p>
            <a:pPr>
              <a:buNone/>
            </a:pPr>
            <a:r>
              <a:rPr lang="fr-FR" sz="1400" dirty="0" smtClean="0"/>
              <a:t>Nature de l’œuvre : </a:t>
            </a:r>
            <a:r>
              <a:rPr lang="fr-FR" sz="1400" b="1" dirty="0" smtClean="0"/>
              <a:t>Peinture (illustration pour la couverture du magazine « Look »)</a:t>
            </a:r>
            <a:endParaRPr lang="fr-FR" sz="1400" dirty="0" smtClean="0"/>
          </a:p>
          <a:p>
            <a:pPr>
              <a:buNone/>
            </a:pPr>
            <a:endParaRPr lang="en-US" sz="1400" dirty="0" smtClean="0"/>
          </a:p>
          <a:p>
            <a:pPr>
              <a:buNone/>
            </a:pPr>
            <a:r>
              <a:rPr lang="en-US" sz="1400" dirty="0" err="1" smtClean="0"/>
              <a:t>Titre</a:t>
            </a:r>
            <a:r>
              <a:rPr lang="en-US" sz="1400" dirty="0" smtClean="0"/>
              <a:t>: </a:t>
            </a:r>
            <a:r>
              <a:rPr lang="en-US" sz="1400" b="1" u="sng" dirty="0" smtClean="0"/>
              <a:t>The problem we all live with</a:t>
            </a:r>
            <a:endParaRPr lang="fr-FR" sz="1400" dirty="0" smtClean="0"/>
          </a:p>
          <a:p>
            <a:pPr>
              <a:buNone/>
            </a:pPr>
            <a:endParaRPr lang="fr-FR" sz="1400" dirty="0" smtClean="0"/>
          </a:p>
          <a:p>
            <a:pPr>
              <a:buNone/>
            </a:pPr>
            <a:r>
              <a:rPr lang="fr-FR" sz="1400" dirty="0" smtClean="0"/>
              <a:t>Auteur : </a:t>
            </a:r>
            <a:r>
              <a:rPr lang="fr-FR" sz="1400" b="1" dirty="0" smtClean="0"/>
              <a:t>Norman ROCKWELL </a:t>
            </a:r>
            <a:r>
              <a:rPr lang="fr-FR" sz="1400" dirty="0" smtClean="0"/>
              <a:t>(1894-1978)</a:t>
            </a:r>
          </a:p>
          <a:p>
            <a:pPr>
              <a:buNone/>
            </a:pPr>
            <a:endParaRPr lang="fr-FR" sz="1400" dirty="0" smtClean="0"/>
          </a:p>
          <a:p>
            <a:pPr>
              <a:buNone/>
            </a:pPr>
            <a:r>
              <a:rPr lang="fr-FR" sz="1400" dirty="0" smtClean="0"/>
              <a:t>Date de création : </a:t>
            </a:r>
            <a:r>
              <a:rPr lang="fr-FR" sz="1400" b="1" dirty="0" smtClean="0"/>
              <a:t>14 janvier 1964</a:t>
            </a:r>
            <a:endParaRPr lang="fr-FR" sz="1400" dirty="0" smtClean="0"/>
          </a:p>
          <a:p>
            <a:pPr>
              <a:buNone/>
            </a:pPr>
            <a:endParaRPr lang="fr-FR" sz="1400" dirty="0" smtClean="0"/>
          </a:p>
          <a:p>
            <a:pPr>
              <a:buNone/>
            </a:pPr>
            <a:r>
              <a:rPr lang="fr-FR" sz="1400" dirty="0" smtClean="0"/>
              <a:t>Matériaux et support : </a:t>
            </a:r>
            <a:r>
              <a:rPr lang="fr-FR" sz="1400" b="1" dirty="0" smtClean="0"/>
              <a:t>peinture à l’huile sur toile</a:t>
            </a:r>
            <a:endParaRPr lang="fr-FR" sz="1400" dirty="0" smtClean="0"/>
          </a:p>
          <a:p>
            <a:pPr>
              <a:buNone/>
            </a:pPr>
            <a:endParaRPr lang="fr-FR" sz="1400" dirty="0" smtClean="0"/>
          </a:p>
          <a:p>
            <a:pPr>
              <a:buNone/>
            </a:pPr>
            <a:r>
              <a:rPr lang="fr-FR" sz="1400" dirty="0" smtClean="0"/>
              <a:t>Dimensions : 91.5 x 147.3 cm</a:t>
            </a:r>
          </a:p>
          <a:p>
            <a:pPr>
              <a:buNone/>
            </a:pPr>
            <a:endParaRPr lang="fr-FR" sz="1400" dirty="0" smtClean="0"/>
          </a:p>
          <a:p>
            <a:pPr>
              <a:buNone/>
            </a:pPr>
            <a:r>
              <a:rPr lang="fr-FR" sz="1400" dirty="0" smtClean="0"/>
              <a:t>Lieu d’exposition : Maison Blanche, Washington (depuis 2011)</a:t>
            </a:r>
          </a:p>
          <a:p>
            <a:pPr>
              <a:buNone/>
            </a:pPr>
            <a:endParaRPr lang="fr-FR" sz="1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The problem we all live with.jpg"/>
          <p:cNvPicPr>
            <a:picLocks noGrp="1" noChangeAspect="1"/>
          </p:cNvPicPr>
          <p:nvPr>
            <p:ph sz="half" idx="1"/>
          </p:nvPr>
        </p:nvPicPr>
        <p:blipFill>
          <a:blip r:embed="rId2" cstate="print"/>
          <a:stretch>
            <a:fillRect/>
          </a:stretch>
        </p:blipFill>
        <p:spPr>
          <a:xfrm>
            <a:off x="1691680" y="2060848"/>
            <a:ext cx="5626968" cy="3472309"/>
          </a:xfrm>
        </p:spPr>
      </p:pic>
      <p:sp>
        <p:nvSpPr>
          <p:cNvPr id="5" name="Titre 1"/>
          <p:cNvSpPr>
            <a:spLocks noGrp="1"/>
          </p:cNvSpPr>
          <p:nvPr>
            <p:ph type="title"/>
          </p:nvPr>
        </p:nvSpPr>
        <p:spPr>
          <a:xfrm>
            <a:off x="457200" y="267494"/>
            <a:ext cx="8229600" cy="1001266"/>
          </a:xfrm>
        </p:spPr>
        <p:txBody>
          <a:bodyPr>
            <a:normAutofit/>
          </a:bodyPr>
          <a:lstStyle/>
          <a:p>
            <a:pPr algn="ctr"/>
            <a:r>
              <a:rPr lang="fr-FR" sz="3200" u="sng" dirty="0" smtClean="0"/>
              <a:t>L’Art et la dénonciation des inégalités :</a:t>
            </a:r>
            <a:endParaRPr lang="fr-FR" sz="3200" dirty="0"/>
          </a:p>
        </p:txBody>
      </p:sp>
      <p:sp>
        <p:nvSpPr>
          <p:cNvPr id="6" name="Rectangle 5"/>
          <p:cNvSpPr/>
          <p:nvPr/>
        </p:nvSpPr>
        <p:spPr>
          <a:xfrm>
            <a:off x="2267744" y="1124744"/>
            <a:ext cx="4752528" cy="369332"/>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a:t>
            </a:r>
            <a:endParaRPr lang="fr-FR" dirty="0"/>
          </a:p>
        </p:txBody>
      </p:sp>
      <p:cxnSp>
        <p:nvCxnSpPr>
          <p:cNvPr id="8" name="Connecteur droit avec flèche 7"/>
          <p:cNvCxnSpPr/>
          <p:nvPr/>
        </p:nvCxnSpPr>
        <p:spPr>
          <a:xfrm flipV="1">
            <a:off x="5724128" y="1772816"/>
            <a:ext cx="1656184" cy="648072"/>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1" name="Connecteur droit avec flèche 10"/>
          <p:cNvCxnSpPr/>
          <p:nvPr/>
        </p:nvCxnSpPr>
        <p:spPr>
          <a:xfrm flipH="1" flipV="1">
            <a:off x="1403648" y="2276872"/>
            <a:ext cx="4968552" cy="360040"/>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3" name="Connecteur droit avec flèche 12"/>
          <p:cNvCxnSpPr/>
          <p:nvPr/>
        </p:nvCxnSpPr>
        <p:spPr>
          <a:xfrm flipH="1">
            <a:off x="1475656" y="2132856"/>
            <a:ext cx="1440160" cy="288032"/>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5" name="Connecteur droit avec flèche 14"/>
          <p:cNvCxnSpPr/>
          <p:nvPr/>
        </p:nvCxnSpPr>
        <p:spPr>
          <a:xfrm flipH="1" flipV="1">
            <a:off x="1403648" y="2564904"/>
            <a:ext cx="1080120" cy="72008"/>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
        <p:nvSpPr>
          <p:cNvPr id="20" name="Rectangle 19"/>
          <p:cNvSpPr/>
          <p:nvPr/>
        </p:nvSpPr>
        <p:spPr>
          <a:xfrm>
            <a:off x="179512" y="2060848"/>
            <a:ext cx="1224136" cy="1200329"/>
          </a:xfrm>
          <a:prstGeom prst="rect">
            <a:avLst/>
          </a:prstGeom>
        </p:spPr>
        <p:txBody>
          <a:bodyPr wrap="square">
            <a:spAutoFit/>
          </a:bodyPr>
          <a:lstStyle/>
          <a:p>
            <a:r>
              <a:rPr lang="fr-FR" sz="1200" dirty="0" smtClean="0"/>
              <a:t>Quatre hommes dont on ne voit pas la tête, habillés en gris.</a:t>
            </a:r>
            <a:endParaRPr lang="fr-FR" sz="1200" dirty="0"/>
          </a:p>
        </p:txBody>
      </p:sp>
      <p:cxnSp>
        <p:nvCxnSpPr>
          <p:cNvPr id="22" name="Connecteur droit avec flèche 21"/>
          <p:cNvCxnSpPr/>
          <p:nvPr/>
        </p:nvCxnSpPr>
        <p:spPr>
          <a:xfrm flipV="1">
            <a:off x="5868144" y="1844824"/>
            <a:ext cx="1512168" cy="2808312"/>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
        <p:nvSpPr>
          <p:cNvPr id="25" name="Rectangle 24"/>
          <p:cNvSpPr/>
          <p:nvPr/>
        </p:nvSpPr>
        <p:spPr>
          <a:xfrm>
            <a:off x="7452320" y="1412777"/>
            <a:ext cx="1584176" cy="1015663"/>
          </a:xfrm>
          <a:prstGeom prst="rect">
            <a:avLst/>
          </a:prstGeom>
        </p:spPr>
        <p:txBody>
          <a:bodyPr wrap="square">
            <a:spAutoFit/>
          </a:bodyPr>
          <a:lstStyle/>
          <a:p>
            <a:r>
              <a:rPr lang="fr-FR" sz="1200" dirty="0" smtClean="0"/>
              <a:t>Traces et tomates ayant été lancées + « NIGGER » insulte à caractère racial </a:t>
            </a:r>
            <a:endParaRPr lang="fr-FR" sz="1200" dirty="0"/>
          </a:p>
        </p:txBody>
      </p:sp>
      <p:cxnSp>
        <p:nvCxnSpPr>
          <p:cNvPr id="32" name="Connecteur droit avec flèche 31"/>
          <p:cNvCxnSpPr/>
          <p:nvPr/>
        </p:nvCxnSpPr>
        <p:spPr>
          <a:xfrm flipH="1">
            <a:off x="1403648" y="4077072"/>
            <a:ext cx="2304256" cy="936104"/>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
        <p:nvSpPr>
          <p:cNvPr id="34" name="Rectangle 33"/>
          <p:cNvSpPr/>
          <p:nvPr/>
        </p:nvSpPr>
        <p:spPr>
          <a:xfrm>
            <a:off x="0" y="4509120"/>
            <a:ext cx="1512168" cy="1938992"/>
          </a:xfrm>
          <a:prstGeom prst="rect">
            <a:avLst/>
          </a:prstGeom>
        </p:spPr>
        <p:txBody>
          <a:bodyPr wrap="square">
            <a:spAutoFit/>
          </a:bodyPr>
          <a:lstStyle/>
          <a:p>
            <a:r>
              <a:rPr lang="fr-FR" sz="1200" dirty="0" smtClean="0"/>
              <a:t>Une petite fille noire d’environ 9 ans, habillée d’une robe blanche, tenant sous son bras des livres, une règle et des crayons; elle se rend sans doute à l’école.</a:t>
            </a:r>
            <a:endParaRPr lang="fr-FR" sz="1200" dirty="0"/>
          </a:p>
        </p:txBody>
      </p:sp>
      <p:cxnSp>
        <p:nvCxnSpPr>
          <p:cNvPr id="38" name="Connecteur droit avec flèche 37"/>
          <p:cNvCxnSpPr/>
          <p:nvPr/>
        </p:nvCxnSpPr>
        <p:spPr>
          <a:xfrm>
            <a:off x="7308304" y="2564904"/>
            <a:ext cx="648072" cy="648072"/>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
        <p:nvSpPr>
          <p:cNvPr id="42" name="Rectangle 41"/>
          <p:cNvSpPr/>
          <p:nvPr/>
        </p:nvSpPr>
        <p:spPr>
          <a:xfrm>
            <a:off x="7559824" y="3212976"/>
            <a:ext cx="1584176" cy="646331"/>
          </a:xfrm>
          <a:prstGeom prst="rect">
            <a:avLst/>
          </a:prstGeom>
        </p:spPr>
        <p:txBody>
          <a:bodyPr wrap="square">
            <a:spAutoFit/>
          </a:bodyPr>
          <a:lstStyle/>
          <a:p>
            <a:r>
              <a:rPr lang="fr-FR" sz="1200" dirty="0" smtClean="0"/>
              <a:t>Brassard jaune de l’US Marshalls (police fédérale)</a:t>
            </a:r>
            <a:endParaRPr lang="fr-FR" sz="1200" dirty="0"/>
          </a:p>
        </p:txBody>
      </p:sp>
      <p:cxnSp>
        <p:nvCxnSpPr>
          <p:cNvPr id="44" name="Connecteur droit avec flèche 43"/>
          <p:cNvCxnSpPr/>
          <p:nvPr/>
        </p:nvCxnSpPr>
        <p:spPr>
          <a:xfrm flipV="1">
            <a:off x="5004048" y="1700808"/>
            <a:ext cx="2304256" cy="504056"/>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20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20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Effect transition="in" filter="fade">
                                      <p:cBhvr>
                                        <p:cTn id="22" dur="20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5" grpId="0" build="p"/>
      <p:bldP spid="34" grpId="0" build="p"/>
      <p:bldP spid="4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The problem we all live with.jpg"/>
          <p:cNvPicPr>
            <a:picLocks noGrp="1" noChangeAspect="1"/>
          </p:cNvPicPr>
          <p:nvPr>
            <p:ph sz="half" idx="2"/>
          </p:nvPr>
        </p:nvPicPr>
        <p:blipFill>
          <a:blip r:embed="rId2" cstate="print"/>
          <a:stretch>
            <a:fillRect/>
          </a:stretch>
        </p:blipFill>
        <p:spPr>
          <a:xfrm>
            <a:off x="4648200" y="2739342"/>
            <a:ext cx="4038600" cy="2492153"/>
          </a:xfrm>
        </p:spPr>
      </p:pic>
      <p:sp>
        <p:nvSpPr>
          <p:cNvPr id="5" name="Titre 1"/>
          <p:cNvSpPr>
            <a:spLocks noGrp="1"/>
          </p:cNvSpPr>
          <p:nvPr>
            <p:ph type="title"/>
          </p:nvPr>
        </p:nvSpPr>
        <p:spPr>
          <a:xfrm>
            <a:off x="457200" y="267494"/>
            <a:ext cx="8229600" cy="857250"/>
          </a:xfrm>
        </p:spPr>
        <p:txBody>
          <a:bodyPr>
            <a:normAutofit/>
          </a:bodyPr>
          <a:lstStyle/>
          <a:p>
            <a:pPr algn="ctr"/>
            <a:r>
              <a:rPr lang="fr-FR" sz="3200" u="sng" dirty="0" smtClean="0"/>
              <a:t>L’Art et la dénonciation des inégalités</a:t>
            </a:r>
            <a:endParaRPr lang="fr-FR" sz="3200" dirty="0"/>
          </a:p>
        </p:txBody>
      </p:sp>
      <p:sp>
        <p:nvSpPr>
          <p:cNvPr id="6" name="Rectangle 5"/>
          <p:cNvSpPr/>
          <p:nvPr/>
        </p:nvSpPr>
        <p:spPr>
          <a:xfrm>
            <a:off x="2267744" y="980728"/>
            <a:ext cx="4752528"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a:t>
            </a:r>
          </a:p>
          <a:p>
            <a:pPr algn="ctr"/>
            <a:r>
              <a:rPr lang="fr-FR" b="1" dirty="0" smtClean="0">
                <a:solidFill>
                  <a:schemeClr val="accent5">
                    <a:lumMod val="40000"/>
                    <a:lumOff val="60000"/>
                  </a:schemeClr>
                </a:solidFill>
              </a:rPr>
              <a:t>Ce que je vois</a:t>
            </a:r>
            <a:endParaRPr lang="fr-FR" dirty="0"/>
          </a:p>
        </p:txBody>
      </p:sp>
      <p:sp>
        <p:nvSpPr>
          <p:cNvPr id="7" name="Espace réservé du contenu 2"/>
          <p:cNvSpPr>
            <a:spLocks noGrp="1"/>
          </p:cNvSpPr>
          <p:nvPr>
            <p:ph sz="half" idx="1"/>
          </p:nvPr>
        </p:nvSpPr>
        <p:spPr/>
        <p:txBody>
          <a:bodyPr>
            <a:normAutofit fontScale="47500" lnSpcReduction="20000"/>
          </a:bodyPr>
          <a:lstStyle/>
          <a:p>
            <a:r>
              <a:rPr lang="fr-FR" sz="2900" u="sng" dirty="0" smtClean="0"/>
              <a:t>La description : </a:t>
            </a:r>
          </a:p>
          <a:p>
            <a:pPr>
              <a:buNone/>
            </a:pPr>
            <a:r>
              <a:rPr lang="fr-FR" sz="2900" dirty="0" smtClean="0"/>
              <a:t>       Le tableau représente une petite fille noire d’environ 9 ans qui va à l’école escortée par 4 hommes blancs portant des brassards de l’US Marshalls dont on ne voit pas la tête. Derrière les personnages on peut voir un mur comportant des insultes raciales et les traces des tomates qui ont été lancées. En haut à gauche du mur on peut aussi distinguer l’inscription « KKK ». La petite fille est habillée en blanc, elle est placée au centre de l’image et semble être le sujet principale du tableau.</a:t>
            </a:r>
          </a:p>
          <a:p>
            <a:pPr>
              <a:buNone/>
            </a:pPr>
            <a:endParaRPr lang="fr-FR" sz="2900" dirty="0" smtClean="0"/>
          </a:p>
          <a:p>
            <a:r>
              <a:rPr lang="fr-FR" sz="2900" u="sng" dirty="0" smtClean="0"/>
              <a:t>Le titre</a:t>
            </a:r>
            <a:r>
              <a:rPr lang="fr-FR" sz="2900" dirty="0" smtClean="0"/>
              <a:t>: « The problem we all live with » signifie « le problème avec lequel nous devons tous vivre ».</a:t>
            </a:r>
          </a:p>
          <a:p>
            <a:pPr>
              <a:buNone/>
            </a:pPr>
            <a:endParaRPr lang="fr-FR" sz="2900" dirty="0" smtClean="0"/>
          </a:p>
          <a:p>
            <a:pPr>
              <a:buNone/>
            </a:pPr>
            <a:r>
              <a:rPr lang="fr-FR" sz="2900" b="1" dirty="0" smtClean="0"/>
              <a:t>        Mais de quel problème s’agit-il ?</a:t>
            </a:r>
          </a:p>
          <a:p>
            <a:pPr>
              <a:buNone/>
            </a:pPr>
            <a:r>
              <a:rPr lang="fr-FR" sz="2900" b="1" dirty="0" smtClean="0"/>
              <a:t>   </a:t>
            </a:r>
          </a:p>
          <a:p>
            <a:pPr>
              <a:buNone/>
            </a:pPr>
            <a:r>
              <a:rPr lang="fr-FR" sz="2200" dirty="0" smtClean="0"/>
              <a:t>    </a:t>
            </a:r>
          </a:p>
          <a:p>
            <a:pPr>
              <a:buNone/>
            </a:pP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20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170px-1921-6-4_No_Swimming_-_Norman_Rockwell.jpg"/>
          <p:cNvPicPr>
            <a:picLocks noGrp="1" noChangeAspect="1"/>
          </p:cNvPicPr>
          <p:nvPr>
            <p:ph sz="half" idx="2"/>
          </p:nvPr>
        </p:nvPicPr>
        <p:blipFill>
          <a:blip r:embed="rId2" cstate="print"/>
          <a:stretch>
            <a:fillRect/>
          </a:stretch>
        </p:blipFill>
        <p:spPr>
          <a:xfrm>
            <a:off x="7020272" y="1484784"/>
            <a:ext cx="1654944" cy="2229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re 1"/>
          <p:cNvSpPr>
            <a:spLocks noGrp="1"/>
          </p:cNvSpPr>
          <p:nvPr>
            <p:ph type="title"/>
          </p:nvPr>
        </p:nvSpPr>
        <p:spPr>
          <a:xfrm>
            <a:off x="457200" y="267494"/>
            <a:ext cx="8229600" cy="713234"/>
          </a:xfrm>
        </p:spPr>
        <p:txBody>
          <a:bodyPr>
            <a:normAutofit/>
          </a:bodyPr>
          <a:lstStyle/>
          <a:p>
            <a:pPr algn="ctr"/>
            <a:r>
              <a:rPr lang="fr-FR" sz="3200" u="sng" dirty="0" smtClean="0"/>
              <a:t>L’Art et la dénonciation des inégalités</a:t>
            </a:r>
            <a:endParaRPr lang="fr-FR" sz="3200" dirty="0"/>
          </a:p>
        </p:txBody>
      </p:sp>
      <p:sp>
        <p:nvSpPr>
          <p:cNvPr id="6" name="Rectangle 5"/>
          <p:cNvSpPr/>
          <p:nvPr/>
        </p:nvSpPr>
        <p:spPr>
          <a:xfrm>
            <a:off x="2267744" y="980728"/>
            <a:ext cx="4752528" cy="646331"/>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a:t>
            </a:r>
          </a:p>
          <a:p>
            <a:pPr algn="ctr"/>
            <a:r>
              <a:rPr lang="fr-FR" b="1" dirty="0" smtClean="0">
                <a:solidFill>
                  <a:schemeClr val="accent5">
                    <a:lumMod val="40000"/>
                    <a:lumOff val="60000"/>
                  </a:schemeClr>
                </a:solidFill>
              </a:rPr>
              <a:t>Ce que je sais</a:t>
            </a:r>
            <a:endParaRPr lang="fr-FR" dirty="0"/>
          </a:p>
        </p:txBody>
      </p:sp>
      <p:sp>
        <p:nvSpPr>
          <p:cNvPr id="7" name="Espace réservé du contenu 6"/>
          <p:cNvSpPr>
            <a:spLocks noGrp="1"/>
          </p:cNvSpPr>
          <p:nvPr>
            <p:ph sz="half" idx="1"/>
          </p:nvPr>
        </p:nvSpPr>
        <p:spPr>
          <a:xfrm>
            <a:off x="457200" y="1722437"/>
            <a:ext cx="4038600" cy="4388894"/>
          </a:xfrm>
          <a:prstGeom prst="rect">
            <a:avLst/>
          </a:prstGeom>
        </p:spPr>
        <p:txBody>
          <a:bodyPr wrap="square">
            <a:spAutoFit/>
          </a:bodyPr>
          <a:lstStyle/>
          <a:p>
            <a:r>
              <a:rPr lang="fr-FR" sz="1600" b="1" dirty="0" smtClean="0"/>
              <a:t>Norman ROCKWELL</a:t>
            </a:r>
            <a:r>
              <a:rPr lang="fr-FR" sz="1600" dirty="0" smtClean="0"/>
              <a:t> était un peintre, illustrateur dont le nom est associé au magazine « Saturday Evening post » puisqu’il en a illustré la couverture jusque dans les années 1960. A cette époque, l’essor de la photographie et l’abandon progressif de l’illustration en couverture poussent ROCKWELL à quitter le « Post » et à rejoindre la revue « Look ». </a:t>
            </a:r>
          </a:p>
          <a:p>
            <a:endParaRPr lang="fr-FR" sz="1600" dirty="0" smtClean="0"/>
          </a:p>
          <a:p>
            <a:r>
              <a:rPr lang="fr-FR" sz="1600" dirty="0" smtClean="0"/>
              <a:t>Le style de ROCKWELL se caractérise  à la fois par son réaliste et son humour</a:t>
            </a:r>
            <a:r>
              <a:rPr lang="fr-FR" sz="1400" dirty="0" smtClean="0"/>
              <a:t>.</a:t>
            </a:r>
          </a:p>
          <a:p>
            <a:endParaRPr lang="fr-FR" sz="1400" dirty="0"/>
          </a:p>
        </p:txBody>
      </p:sp>
      <p:pic>
        <p:nvPicPr>
          <p:cNvPr id="9" name="Image 8" descr="Norman Rockwell couverture.jpg"/>
          <p:cNvPicPr>
            <a:picLocks noChangeAspect="1"/>
          </p:cNvPicPr>
          <p:nvPr/>
        </p:nvPicPr>
        <p:blipFill>
          <a:blip r:embed="rId3" cstate="print"/>
          <a:stretch>
            <a:fillRect/>
          </a:stretch>
        </p:blipFill>
        <p:spPr>
          <a:xfrm>
            <a:off x="4903957" y="2492896"/>
            <a:ext cx="1939290" cy="2409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 9" descr="-Rosie-the-Riveter_couverture.jpg"/>
          <p:cNvPicPr>
            <a:picLocks noChangeAspect="1"/>
          </p:cNvPicPr>
          <p:nvPr/>
        </p:nvPicPr>
        <p:blipFill>
          <a:blip r:embed="rId4" cstate="print"/>
          <a:stretch>
            <a:fillRect/>
          </a:stretch>
        </p:blipFill>
        <p:spPr>
          <a:xfrm>
            <a:off x="7062936" y="4221088"/>
            <a:ext cx="1798287" cy="2258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ruby bridges photo.jpg"/>
          <p:cNvPicPr>
            <a:picLocks noGrp="1" noChangeAspect="1"/>
          </p:cNvPicPr>
          <p:nvPr>
            <p:ph sz="half" idx="2"/>
          </p:nvPr>
        </p:nvPicPr>
        <p:blipFill>
          <a:blip r:embed="rId2" cstate="print"/>
          <a:stretch>
            <a:fillRect/>
          </a:stretch>
        </p:blipFill>
        <p:spPr>
          <a:xfrm>
            <a:off x="6372200" y="4941168"/>
            <a:ext cx="1172336" cy="1451248"/>
          </a:xfrm>
        </p:spPr>
      </p:pic>
      <p:sp>
        <p:nvSpPr>
          <p:cNvPr id="5" name="Titre 1"/>
          <p:cNvSpPr>
            <a:spLocks noGrp="1"/>
          </p:cNvSpPr>
          <p:nvPr>
            <p:ph type="title"/>
          </p:nvPr>
        </p:nvSpPr>
        <p:spPr>
          <a:xfrm>
            <a:off x="457200" y="267494"/>
            <a:ext cx="8229600" cy="713234"/>
          </a:xfrm>
        </p:spPr>
        <p:txBody>
          <a:bodyPr>
            <a:normAutofit/>
          </a:bodyPr>
          <a:lstStyle/>
          <a:p>
            <a:pPr algn="ctr"/>
            <a:r>
              <a:rPr lang="fr-FR" sz="3200" u="sng" dirty="0" smtClean="0"/>
              <a:t>L’Art et la dénonciation des inégalités</a:t>
            </a:r>
            <a:endParaRPr lang="fr-FR" sz="3200" dirty="0"/>
          </a:p>
        </p:txBody>
      </p:sp>
      <p:sp>
        <p:nvSpPr>
          <p:cNvPr id="6" name="Espace réservé du contenu 2"/>
          <p:cNvSpPr>
            <a:spLocks noGrp="1"/>
          </p:cNvSpPr>
          <p:nvPr>
            <p:ph sz="half" idx="1"/>
          </p:nvPr>
        </p:nvSpPr>
        <p:spPr>
          <a:xfrm>
            <a:off x="323528" y="980728"/>
            <a:ext cx="4186808" cy="5544616"/>
          </a:xfrm>
          <a:noFill/>
          <a:ln>
            <a:solidFill>
              <a:schemeClr val="bg1">
                <a:lumMod val="50000"/>
              </a:schemeClr>
            </a:solidFill>
          </a:ln>
        </p:spPr>
        <p:txBody>
          <a:bodyPr>
            <a:normAutofit fontScale="85000" lnSpcReduction="10000"/>
          </a:bodyPr>
          <a:lstStyle/>
          <a:p>
            <a:pPr>
              <a:buNone/>
            </a:pPr>
            <a:r>
              <a:rPr lang="fr-FR" sz="1900" b="1" dirty="0" smtClean="0">
                <a:solidFill>
                  <a:schemeClr val="accent5">
                    <a:lumMod val="40000"/>
                    <a:lumOff val="60000"/>
                  </a:schemeClr>
                </a:solidFill>
              </a:rPr>
              <a:t>Situation de l’objet d’étude dans son contexte</a:t>
            </a:r>
          </a:p>
          <a:p>
            <a:pPr>
              <a:buClr>
                <a:schemeClr val="accent5">
                  <a:lumMod val="60000"/>
                  <a:lumOff val="40000"/>
                </a:schemeClr>
              </a:buClr>
            </a:pPr>
            <a:r>
              <a:rPr lang="fr-FR" sz="1900" b="1" dirty="0" smtClean="0">
                <a:solidFill>
                  <a:srgbClr val="FFFF99"/>
                </a:solidFill>
              </a:rPr>
              <a:t>Contexte historique : </a:t>
            </a:r>
            <a:r>
              <a:rPr lang="fr-FR" sz="2000" b="1" dirty="0" smtClean="0"/>
              <a:t>La ségrégation raciale aux Etats-Unis</a:t>
            </a:r>
            <a:r>
              <a:rPr lang="fr-FR" sz="2000" dirty="0" smtClean="0"/>
              <a:t> </a:t>
            </a:r>
            <a:r>
              <a:rPr lang="fr-FR" sz="2000" b="1" dirty="0" smtClean="0"/>
              <a:t>dans les années 1950 et 1960 </a:t>
            </a:r>
            <a:r>
              <a:rPr lang="fr-FR" sz="2000" dirty="0" smtClean="0"/>
              <a:t>:</a:t>
            </a:r>
          </a:p>
          <a:p>
            <a:pPr>
              <a:buClr>
                <a:schemeClr val="accent5">
                  <a:lumMod val="60000"/>
                  <a:lumOff val="40000"/>
                </a:schemeClr>
              </a:buClr>
              <a:buNone/>
            </a:pPr>
            <a:r>
              <a:rPr lang="fr-FR" sz="2000" dirty="0" smtClean="0"/>
              <a:t> Le tableau figure </a:t>
            </a:r>
            <a:r>
              <a:rPr lang="fr-FR" sz="2000" b="1" dirty="0" smtClean="0"/>
              <a:t>une scène d’actualité</a:t>
            </a:r>
            <a:r>
              <a:rPr lang="fr-FR" sz="2000" dirty="0" smtClean="0"/>
              <a:t>, en 1960 Ruby Bridges devient la première enfant afro-américaine à intégrer une école auparavant réservée aux Blancs en Louisiane. La protection des Marshalls fédéraux s’est avérée nécessaire au regard de l’opposition farouche d’une population sous </a:t>
            </a:r>
            <a:r>
              <a:rPr lang="fr-FR" sz="2000" b="1" dirty="0" smtClean="0"/>
              <a:t>l’influence du Ku Klux Klan</a:t>
            </a:r>
            <a:r>
              <a:rPr lang="fr-FR" sz="2000" dirty="0" smtClean="0"/>
              <a:t>.  </a:t>
            </a:r>
          </a:p>
          <a:p>
            <a:pPr>
              <a:buClr>
                <a:schemeClr val="accent5">
                  <a:lumMod val="60000"/>
                  <a:lumOff val="40000"/>
                </a:schemeClr>
              </a:buClr>
              <a:buNone/>
            </a:pPr>
            <a:r>
              <a:rPr lang="fr-FR" sz="2000" u="sng" dirty="0" smtClean="0"/>
              <a:t>Quelques dates</a:t>
            </a:r>
            <a:r>
              <a:rPr lang="fr-FR" sz="2000" dirty="0" smtClean="0"/>
              <a:t> :</a:t>
            </a:r>
          </a:p>
          <a:p>
            <a:pPr>
              <a:buClr>
                <a:schemeClr val="accent5">
                  <a:lumMod val="60000"/>
                  <a:lumOff val="40000"/>
                </a:schemeClr>
              </a:buClr>
              <a:buNone/>
            </a:pPr>
            <a:r>
              <a:rPr lang="fr-FR" sz="2000" dirty="0" smtClean="0"/>
              <a:t> 1876 : instauration de la Ségrégation raciale aux Etats-Unis </a:t>
            </a:r>
          </a:p>
          <a:p>
            <a:pPr>
              <a:buClr>
                <a:schemeClr val="accent5">
                  <a:lumMod val="60000"/>
                  <a:lumOff val="40000"/>
                </a:schemeClr>
              </a:buClr>
              <a:buNone/>
            </a:pPr>
            <a:r>
              <a:rPr lang="fr-FR" sz="2000" dirty="0" smtClean="0"/>
              <a:t>1964 : Abolition des lois concernant la Ségrégation raciale.</a:t>
            </a:r>
          </a:p>
          <a:p>
            <a:pPr>
              <a:buClr>
                <a:schemeClr val="accent5">
                  <a:lumMod val="60000"/>
                  <a:lumOff val="40000"/>
                </a:schemeClr>
              </a:buClr>
              <a:buNone/>
            </a:pPr>
            <a:endParaRPr lang="fr-FR" sz="1900" b="1" dirty="0" smtClean="0">
              <a:solidFill>
                <a:srgbClr val="FFFF99"/>
              </a:solidFill>
            </a:endParaRPr>
          </a:p>
          <a:p>
            <a:pPr>
              <a:buClr>
                <a:schemeClr val="accent5">
                  <a:lumMod val="60000"/>
                  <a:lumOff val="40000"/>
                </a:schemeClr>
              </a:buClr>
              <a:buNone/>
            </a:pPr>
            <a:endParaRPr lang="fr-FR" sz="1900" b="1" dirty="0" smtClean="0"/>
          </a:p>
          <a:p>
            <a:pPr>
              <a:buClr>
                <a:schemeClr val="accent5">
                  <a:lumMod val="60000"/>
                  <a:lumOff val="40000"/>
                </a:schemeClr>
              </a:buClr>
              <a:buNone/>
            </a:pPr>
            <a:endParaRPr lang="fr-FR" sz="1900" i="1" dirty="0" smtClean="0"/>
          </a:p>
          <a:p>
            <a:pPr>
              <a:buNone/>
            </a:pPr>
            <a:endParaRPr lang="fr-FR" sz="2000" dirty="0"/>
          </a:p>
        </p:txBody>
      </p:sp>
      <p:pic>
        <p:nvPicPr>
          <p:cNvPr id="8" name="Image 7" descr="The problem we all live with.jpg"/>
          <p:cNvPicPr>
            <a:picLocks noChangeAspect="1"/>
          </p:cNvPicPr>
          <p:nvPr/>
        </p:nvPicPr>
        <p:blipFill>
          <a:blip r:embed="rId3" cstate="print"/>
          <a:stretch>
            <a:fillRect/>
          </a:stretch>
        </p:blipFill>
        <p:spPr>
          <a:xfrm>
            <a:off x="5724128" y="980728"/>
            <a:ext cx="2786114" cy="1719264"/>
          </a:xfrm>
          <a:prstGeom prst="rect">
            <a:avLst/>
          </a:prstGeom>
        </p:spPr>
      </p:pic>
      <p:pic>
        <p:nvPicPr>
          <p:cNvPr id="10" name="Image 9" descr="photo école.jpg"/>
          <p:cNvPicPr>
            <a:picLocks noChangeAspect="1"/>
          </p:cNvPicPr>
          <p:nvPr/>
        </p:nvPicPr>
        <p:blipFill>
          <a:blip r:embed="rId4" cstate="print"/>
          <a:srcRect b="4804"/>
          <a:stretch>
            <a:fillRect/>
          </a:stretch>
        </p:blipFill>
        <p:spPr>
          <a:xfrm>
            <a:off x="7740352" y="3068960"/>
            <a:ext cx="1187280" cy="1728192"/>
          </a:xfrm>
          <a:prstGeom prst="rect">
            <a:avLst/>
          </a:prstGeom>
        </p:spPr>
      </p:pic>
      <p:pic>
        <p:nvPicPr>
          <p:cNvPr id="11" name="Image 10" descr="The problem we all live with.jpg"/>
          <p:cNvPicPr>
            <a:picLocks noChangeAspect="1"/>
          </p:cNvPicPr>
          <p:nvPr/>
        </p:nvPicPr>
        <p:blipFill>
          <a:blip r:embed="rId5" cstate="print"/>
          <a:srcRect r="90359" b="72333"/>
          <a:stretch>
            <a:fillRect/>
          </a:stretch>
        </p:blipFill>
        <p:spPr>
          <a:xfrm>
            <a:off x="4860032" y="2060848"/>
            <a:ext cx="705272" cy="1248932"/>
          </a:xfrm>
          <a:prstGeom prst="rect">
            <a:avLst/>
          </a:prstGeom>
        </p:spPr>
      </p:pic>
      <p:pic>
        <p:nvPicPr>
          <p:cNvPr id="12" name="Image 11" descr="The problem we all live with.jpg"/>
          <p:cNvPicPr>
            <a:picLocks noChangeAspect="1"/>
          </p:cNvPicPr>
          <p:nvPr/>
        </p:nvPicPr>
        <p:blipFill>
          <a:blip r:embed="rId6" cstate="print"/>
          <a:srcRect l="28344" t="13311" r="50984" b="5335"/>
          <a:stretch>
            <a:fillRect/>
          </a:stretch>
        </p:blipFill>
        <p:spPr>
          <a:xfrm>
            <a:off x="5364088" y="4149080"/>
            <a:ext cx="919161" cy="2232248"/>
          </a:xfrm>
          <a:prstGeom prst="rect">
            <a:avLst/>
          </a:prstGeom>
        </p:spPr>
      </p:pic>
      <p:cxnSp>
        <p:nvCxnSpPr>
          <p:cNvPr id="13" name="Connecteur droit avec flèche 12"/>
          <p:cNvCxnSpPr/>
          <p:nvPr/>
        </p:nvCxnSpPr>
        <p:spPr>
          <a:xfrm flipH="1">
            <a:off x="5004048" y="1268760"/>
            <a:ext cx="720080" cy="936104"/>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6" name="Connecteur droit avec flèche 15"/>
          <p:cNvCxnSpPr/>
          <p:nvPr/>
        </p:nvCxnSpPr>
        <p:spPr>
          <a:xfrm flipH="1">
            <a:off x="6372200" y="2420888"/>
            <a:ext cx="360040" cy="2376264"/>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8" name="Connecteur droit avec flèche 17"/>
          <p:cNvCxnSpPr/>
          <p:nvPr/>
        </p:nvCxnSpPr>
        <p:spPr>
          <a:xfrm>
            <a:off x="7452320" y="2708920"/>
            <a:ext cx="360040" cy="504056"/>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4572000" y="3356992"/>
            <a:ext cx="1872208" cy="246221"/>
          </a:xfrm>
          <a:prstGeom prst="rect">
            <a:avLst/>
          </a:prstGeom>
        </p:spPr>
        <p:txBody>
          <a:bodyPr wrap="square">
            <a:spAutoFit/>
          </a:bodyPr>
          <a:lstStyle/>
          <a:p>
            <a:r>
              <a:rPr lang="fr-FR" sz="1000" dirty="0" smtClean="0"/>
              <a:t>« KKK » comme Ku Klux Klan</a:t>
            </a:r>
            <a:endParaRPr lang="fr-FR" sz="1000" dirty="0"/>
          </a:p>
        </p:txBody>
      </p:sp>
      <p:sp>
        <p:nvSpPr>
          <p:cNvPr id="22" name="Rectangle 21"/>
          <p:cNvSpPr/>
          <p:nvPr/>
        </p:nvSpPr>
        <p:spPr>
          <a:xfrm>
            <a:off x="6012160" y="6453337"/>
            <a:ext cx="1368152" cy="246221"/>
          </a:xfrm>
          <a:prstGeom prst="rect">
            <a:avLst/>
          </a:prstGeom>
        </p:spPr>
        <p:txBody>
          <a:bodyPr wrap="square">
            <a:spAutoFit/>
          </a:bodyPr>
          <a:lstStyle/>
          <a:p>
            <a:r>
              <a:rPr lang="fr-FR" sz="1000" dirty="0" smtClean="0"/>
              <a:t>Ruby Bridges</a:t>
            </a:r>
            <a:endParaRPr lang="fr-FR" sz="1000" dirty="0"/>
          </a:p>
        </p:txBody>
      </p:sp>
      <p:sp>
        <p:nvSpPr>
          <p:cNvPr id="23" name="Rectangle 22"/>
          <p:cNvSpPr/>
          <p:nvPr/>
        </p:nvSpPr>
        <p:spPr>
          <a:xfrm>
            <a:off x="7884368" y="4869160"/>
            <a:ext cx="1080120" cy="400110"/>
          </a:xfrm>
          <a:prstGeom prst="rect">
            <a:avLst/>
          </a:prstGeom>
        </p:spPr>
        <p:txBody>
          <a:bodyPr wrap="square">
            <a:spAutoFit/>
          </a:bodyPr>
          <a:lstStyle/>
          <a:p>
            <a:r>
              <a:rPr lang="fr-FR" sz="1000" dirty="0" smtClean="0"/>
              <a:t>Photographie de l’époque</a:t>
            </a:r>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2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2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20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fade">
                                      <p:cBhvr>
                                        <p:cTn id="47" dur="2000"/>
                                        <p:tgtEl>
                                          <p:spTgt spid="2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1" grpId="0" build="p"/>
      <p:bldP spid="22" grpId="0" build="p"/>
      <p:bldP spid="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Boîtes de brillo_1964.jpg"/>
          <p:cNvPicPr>
            <a:picLocks noGrp="1" noChangeAspect="1"/>
          </p:cNvPicPr>
          <p:nvPr>
            <p:ph sz="half" idx="2"/>
          </p:nvPr>
        </p:nvPicPr>
        <p:blipFill>
          <a:blip r:embed="rId2" cstate="print"/>
          <a:srcRect l="4286" r="15046" b="20928"/>
          <a:stretch>
            <a:fillRect/>
          </a:stretch>
        </p:blipFill>
        <p:spPr>
          <a:xfrm>
            <a:off x="6732240" y="1052736"/>
            <a:ext cx="2034205" cy="2592288"/>
          </a:xfrm>
        </p:spPr>
      </p:pic>
      <p:sp>
        <p:nvSpPr>
          <p:cNvPr id="5" name="Titre 1"/>
          <p:cNvSpPr>
            <a:spLocks noGrp="1"/>
          </p:cNvSpPr>
          <p:nvPr>
            <p:ph type="title"/>
          </p:nvPr>
        </p:nvSpPr>
        <p:spPr>
          <a:xfrm>
            <a:off x="457200" y="267494"/>
            <a:ext cx="8229600" cy="785242"/>
          </a:xfrm>
        </p:spPr>
        <p:txBody>
          <a:bodyPr>
            <a:normAutofit/>
          </a:bodyPr>
          <a:lstStyle/>
          <a:p>
            <a:pPr algn="ctr"/>
            <a:r>
              <a:rPr lang="fr-FR" sz="3200" u="sng" dirty="0" smtClean="0"/>
              <a:t>L’Art et la dénonciation des inégalités</a:t>
            </a:r>
            <a:endParaRPr lang="fr-FR" sz="3200" dirty="0"/>
          </a:p>
        </p:txBody>
      </p:sp>
      <p:sp>
        <p:nvSpPr>
          <p:cNvPr id="6" name="Espace réservé du contenu 2"/>
          <p:cNvSpPr>
            <a:spLocks noGrp="1"/>
          </p:cNvSpPr>
          <p:nvPr>
            <p:ph sz="half" idx="1"/>
          </p:nvPr>
        </p:nvSpPr>
        <p:spPr>
          <a:xfrm>
            <a:off x="395536" y="1268761"/>
            <a:ext cx="4100264" cy="4979640"/>
          </a:xfrm>
          <a:noFill/>
          <a:ln>
            <a:solidFill>
              <a:schemeClr val="bg1">
                <a:lumMod val="50000"/>
              </a:schemeClr>
            </a:solidFill>
          </a:ln>
        </p:spPr>
        <p:txBody>
          <a:bodyPr>
            <a:normAutofit fontScale="70000" lnSpcReduction="20000"/>
          </a:bodyPr>
          <a:lstStyle/>
          <a:p>
            <a:pPr>
              <a:buNone/>
            </a:pPr>
            <a:r>
              <a:rPr lang="fr-FR" sz="1900" b="1" dirty="0" smtClean="0">
                <a:solidFill>
                  <a:schemeClr val="accent5">
                    <a:lumMod val="40000"/>
                    <a:lumOff val="60000"/>
                  </a:schemeClr>
                </a:solidFill>
              </a:rPr>
              <a:t>Situation de l’objet d’étude dans son contexte</a:t>
            </a:r>
          </a:p>
          <a:p>
            <a:pPr>
              <a:buClr>
                <a:schemeClr val="accent5">
                  <a:lumMod val="60000"/>
                  <a:lumOff val="40000"/>
                </a:schemeClr>
              </a:buClr>
            </a:pPr>
            <a:r>
              <a:rPr lang="fr-FR" sz="1900" b="1" dirty="0" smtClean="0">
                <a:solidFill>
                  <a:srgbClr val="FFFF99"/>
                </a:solidFill>
              </a:rPr>
              <a:t>Contexte économique : </a:t>
            </a:r>
            <a:r>
              <a:rPr lang="fr-FR" sz="2000" dirty="0" smtClean="0"/>
              <a:t>Entre 1945 et 1973, les pays développés connaissent une forte croissance appelée </a:t>
            </a:r>
            <a:r>
              <a:rPr lang="fr-FR" sz="2000" b="1" dirty="0" smtClean="0"/>
              <a:t>les « Trente glorieuses »</a:t>
            </a:r>
            <a:r>
              <a:rPr lang="fr-FR" sz="2000" dirty="0" smtClean="0"/>
              <a:t>, c’est aussi l’époque du développement de la </a:t>
            </a:r>
            <a:r>
              <a:rPr lang="fr-FR" sz="2000" b="1" dirty="0" smtClean="0"/>
              <a:t>société de consommation</a:t>
            </a:r>
            <a:r>
              <a:rPr lang="fr-FR" sz="2000" dirty="0" smtClean="0"/>
              <a:t>, l’économique est dominée par les pays développés et notamment par les Etats-Unis. </a:t>
            </a:r>
          </a:p>
          <a:p>
            <a:pPr>
              <a:buClr>
                <a:schemeClr val="accent5">
                  <a:lumMod val="60000"/>
                  <a:lumOff val="40000"/>
                </a:schemeClr>
              </a:buClr>
              <a:buNone/>
            </a:pPr>
            <a:endParaRPr lang="fr-FR" sz="2000" dirty="0" smtClean="0"/>
          </a:p>
          <a:p>
            <a:r>
              <a:rPr lang="fr-FR" sz="2000" b="1" dirty="0" smtClean="0">
                <a:solidFill>
                  <a:srgbClr val="FFFF99"/>
                </a:solidFill>
              </a:rPr>
              <a:t>Contexte culturel :</a:t>
            </a:r>
            <a:r>
              <a:rPr lang="fr-FR" sz="2000" dirty="0" smtClean="0"/>
              <a:t> La société de consommation inspire les artistes : </a:t>
            </a:r>
            <a:r>
              <a:rPr lang="fr-FR" sz="2000" b="1" dirty="0" smtClean="0"/>
              <a:t>Le Pop Art</a:t>
            </a:r>
            <a:r>
              <a:rPr lang="fr-FR" sz="2000" dirty="0" smtClean="0"/>
              <a:t> intègre les objets et images populaires dans ses œuvres (ex : Warhol), ce mouvement artistique est créé en réaction aux idées développées par le mouvement de </a:t>
            </a:r>
            <a:r>
              <a:rPr lang="fr-FR" sz="2000" b="1" dirty="0" smtClean="0"/>
              <a:t>l’Expressionnisme Abstrait</a:t>
            </a:r>
            <a:r>
              <a:rPr lang="fr-FR" sz="2000" dirty="0" smtClean="0"/>
              <a:t>.</a:t>
            </a:r>
          </a:p>
          <a:p>
            <a:pPr>
              <a:buNone/>
            </a:pPr>
            <a:r>
              <a:rPr lang="fr-FR" sz="2000" dirty="0" smtClean="0"/>
              <a:t>        A partir des années 1960, face aux changements importants de la société américaine, </a:t>
            </a:r>
            <a:r>
              <a:rPr lang="fr-FR" sz="2000" b="1" dirty="0" smtClean="0"/>
              <a:t>un mouvement contestataire</a:t>
            </a:r>
            <a:r>
              <a:rPr lang="fr-FR" sz="2000" dirty="0" smtClean="0"/>
              <a:t> émerge : c’est l’époque du </a:t>
            </a:r>
            <a:r>
              <a:rPr lang="fr-FR" sz="2000" b="1" dirty="0" smtClean="0"/>
              <a:t>mouvement hippie</a:t>
            </a:r>
            <a:r>
              <a:rPr lang="fr-FR" sz="2000" dirty="0" smtClean="0"/>
              <a:t> et de la </a:t>
            </a:r>
            <a:r>
              <a:rPr lang="fr-FR" sz="2000" b="1" dirty="0" smtClean="0"/>
              <a:t>contre-culture</a:t>
            </a:r>
            <a:r>
              <a:rPr lang="fr-FR" sz="2000" dirty="0" smtClean="0"/>
              <a:t>.</a:t>
            </a:r>
          </a:p>
          <a:p>
            <a:pPr>
              <a:buClr>
                <a:schemeClr val="accent5">
                  <a:lumMod val="60000"/>
                  <a:lumOff val="40000"/>
                </a:schemeClr>
              </a:buClr>
            </a:pPr>
            <a:endParaRPr lang="fr-FR" sz="2000" dirty="0" smtClean="0"/>
          </a:p>
          <a:p>
            <a:pPr>
              <a:buClr>
                <a:schemeClr val="accent5">
                  <a:lumMod val="60000"/>
                  <a:lumOff val="40000"/>
                </a:schemeClr>
              </a:buClr>
            </a:pPr>
            <a:endParaRPr lang="fr-FR" sz="1900" b="1" dirty="0" smtClean="0">
              <a:solidFill>
                <a:srgbClr val="FFFF99"/>
              </a:solidFill>
            </a:endParaRPr>
          </a:p>
          <a:p>
            <a:pPr>
              <a:buClr>
                <a:schemeClr val="accent5">
                  <a:lumMod val="60000"/>
                  <a:lumOff val="40000"/>
                </a:schemeClr>
              </a:buClr>
              <a:buNone/>
            </a:pPr>
            <a:endParaRPr lang="fr-FR" sz="1900" b="1" dirty="0" smtClean="0"/>
          </a:p>
          <a:p>
            <a:pPr>
              <a:buClr>
                <a:schemeClr val="accent5">
                  <a:lumMod val="60000"/>
                  <a:lumOff val="40000"/>
                </a:schemeClr>
              </a:buClr>
              <a:buNone/>
            </a:pPr>
            <a:endParaRPr lang="fr-FR" sz="1900" i="1" dirty="0" smtClean="0"/>
          </a:p>
          <a:p>
            <a:pPr>
              <a:buNone/>
            </a:pPr>
            <a:endParaRPr lang="fr-FR" sz="2000" dirty="0"/>
          </a:p>
        </p:txBody>
      </p:sp>
      <p:sp>
        <p:nvSpPr>
          <p:cNvPr id="8" name="Rectangle 7"/>
          <p:cNvSpPr/>
          <p:nvPr/>
        </p:nvSpPr>
        <p:spPr>
          <a:xfrm>
            <a:off x="6804248" y="3717032"/>
            <a:ext cx="2339752" cy="400110"/>
          </a:xfrm>
          <a:prstGeom prst="rect">
            <a:avLst/>
          </a:prstGeom>
        </p:spPr>
        <p:txBody>
          <a:bodyPr wrap="square">
            <a:spAutoFit/>
          </a:bodyPr>
          <a:lstStyle/>
          <a:p>
            <a:r>
              <a:rPr lang="fr-FR" sz="1000" dirty="0" smtClean="0"/>
              <a:t>Les boîtes </a:t>
            </a:r>
            <a:r>
              <a:rPr lang="fr-FR" sz="1000" dirty="0" err="1" smtClean="0"/>
              <a:t>Brillo</a:t>
            </a:r>
            <a:r>
              <a:rPr lang="fr-FR" sz="1000" dirty="0" smtClean="0"/>
              <a:t> d’Andy WARHOL Mouvement Pop Art</a:t>
            </a:r>
            <a:endParaRPr lang="fr-FR" sz="1000" dirty="0"/>
          </a:p>
        </p:txBody>
      </p:sp>
      <p:pic>
        <p:nvPicPr>
          <p:cNvPr id="1026" name="Picture 2" descr="Manifesation de hippies contre la guerre du Vietnam, le Flower power en action"/>
          <p:cNvPicPr>
            <a:picLocks noChangeAspect="1" noChangeArrowheads="1"/>
          </p:cNvPicPr>
          <p:nvPr/>
        </p:nvPicPr>
        <p:blipFill>
          <a:blip r:embed="rId3" cstate="print"/>
          <a:srcRect/>
          <a:stretch>
            <a:fillRect/>
          </a:stretch>
        </p:blipFill>
        <p:spPr bwMode="auto">
          <a:xfrm>
            <a:off x="4932040" y="1844824"/>
            <a:ext cx="1495425" cy="1905000"/>
          </a:xfrm>
          <a:prstGeom prst="rect">
            <a:avLst/>
          </a:prstGeom>
          <a:noFill/>
        </p:spPr>
      </p:pic>
      <p:sp>
        <p:nvSpPr>
          <p:cNvPr id="10" name="Rectangle 9"/>
          <p:cNvSpPr/>
          <p:nvPr/>
        </p:nvSpPr>
        <p:spPr>
          <a:xfrm>
            <a:off x="4860032" y="1268760"/>
            <a:ext cx="1584176" cy="553998"/>
          </a:xfrm>
          <a:prstGeom prst="rect">
            <a:avLst/>
          </a:prstGeom>
        </p:spPr>
        <p:txBody>
          <a:bodyPr wrap="square">
            <a:spAutoFit/>
          </a:bodyPr>
          <a:lstStyle/>
          <a:p>
            <a:r>
              <a:rPr lang="fr-FR" sz="1000" dirty="0" smtClean="0"/>
              <a:t>Mouvement contre la guerre du Vietnam , Etats-Unis</a:t>
            </a:r>
            <a:endParaRPr lang="fr-FR" sz="1000" dirty="0"/>
          </a:p>
        </p:txBody>
      </p:sp>
      <p:pic>
        <p:nvPicPr>
          <p:cNvPr id="1028" name="Picture 4" descr="http://s3.e-monsite.com/2011/01/31/05/woodstock.jpg"/>
          <p:cNvPicPr>
            <a:picLocks noChangeAspect="1" noChangeArrowheads="1"/>
          </p:cNvPicPr>
          <p:nvPr/>
        </p:nvPicPr>
        <p:blipFill>
          <a:blip r:embed="rId4" cstate="print"/>
          <a:srcRect/>
          <a:stretch>
            <a:fillRect/>
          </a:stretch>
        </p:blipFill>
        <p:spPr bwMode="auto">
          <a:xfrm>
            <a:off x="4932040" y="4149080"/>
            <a:ext cx="2226947" cy="1560984"/>
          </a:xfrm>
          <a:prstGeom prst="rect">
            <a:avLst/>
          </a:prstGeom>
          <a:noFill/>
        </p:spPr>
      </p:pic>
      <p:sp>
        <p:nvSpPr>
          <p:cNvPr id="12" name="Rectangle 11"/>
          <p:cNvSpPr/>
          <p:nvPr/>
        </p:nvSpPr>
        <p:spPr>
          <a:xfrm>
            <a:off x="4860032" y="5805264"/>
            <a:ext cx="2339752" cy="400110"/>
          </a:xfrm>
          <a:prstGeom prst="rect">
            <a:avLst/>
          </a:prstGeom>
        </p:spPr>
        <p:txBody>
          <a:bodyPr wrap="square">
            <a:spAutoFit/>
          </a:bodyPr>
          <a:lstStyle/>
          <a:p>
            <a:r>
              <a:rPr lang="fr-FR" sz="1000" dirty="0" smtClean="0"/>
              <a:t>Festival  de Woodstock, Etats-Unis, 1969; Mouvement hippie</a:t>
            </a:r>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2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p:bldP spid="10" grpId="0" build="p"/>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67494"/>
            <a:ext cx="8229600" cy="857250"/>
          </a:xfrm>
        </p:spPr>
        <p:txBody>
          <a:bodyPr>
            <a:normAutofit fontScale="90000"/>
          </a:bodyPr>
          <a:lstStyle/>
          <a:p>
            <a:pPr algn="ctr"/>
            <a:r>
              <a:rPr lang="fr-FR" sz="3200" u="sng" dirty="0" smtClean="0"/>
              <a:t>L’Art et la dénonciation des inégalités : Contre la persistance du racisme</a:t>
            </a:r>
            <a:endParaRPr lang="fr-FR" sz="3200" dirty="0"/>
          </a:p>
        </p:txBody>
      </p:sp>
      <p:sp>
        <p:nvSpPr>
          <p:cNvPr id="6" name="Espace réservé du contenu 12"/>
          <p:cNvSpPr>
            <a:spLocks noGrp="1"/>
          </p:cNvSpPr>
          <p:nvPr>
            <p:ph sz="half" idx="2"/>
          </p:nvPr>
        </p:nvSpPr>
        <p:spPr>
          <a:xfrm>
            <a:off x="4932040" y="1268760"/>
            <a:ext cx="4038600" cy="4886003"/>
          </a:xfrm>
        </p:spPr>
        <p:txBody>
          <a:bodyPr>
            <a:normAutofit fontScale="92500" lnSpcReduction="20000"/>
          </a:bodyPr>
          <a:lstStyle/>
          <a:p>
            <a:pPr algn="ctr">
              <a:buNone/>
            </a:pPr>
            <a:r>
              <a:rPr lang="fr-FR" sz="2000" b="1" dirty="0" smtClean="0">
                <a:solidFill>
                  <a:schemeClr val="accent5">
                    <a:lumMod val="40000"/>
                    <a:lumOff val="60000"/>
                  </a:schemeClr>
                </a:solidFill>
              </a:rPr>
              <a:t>Présentation de l’objet d’étude</a:t>
            </a:r>
          </a:p>
          <a:p>
            <a:pPr>
              <a:buNone/>
            </a:pPr>
            <a:endParaRPr lang="fr-FR" sz="1400" dirty="0" smtClean="0"/>
          </a:p>
          <a:p>
            <a:pPr>
              <a:buNone/>
            </a:pPr>
            <a:r>
              <a:rPr lang="fr-FR" sz="1400" dirty="0" smtClean="0"/>
              <a:t>Nature de l’œuvre : </a:t>
            </a:r>
            <a:r>
              <a:rPr lang="fr-FR" sz="1400" b="1" dirty="0" smtClean="0"/>
              <a:t>Installation murale</a:t>
            </a:r>
            <a:endParaRPr lang="fr-FR" sz="1400" dirty="0" smtClean="0"/>
          </a:p>
          <a:p>
            <a:pPr>
              <a:buNone/>
            </a:pPr>
            <a:endParaRPr lang="fr-FR" sz="1400" dirty="0" smtClean="0"/>
          </a:p>
          <a:p>
            <a:pPr>
              <a:buNone/>
            </a:pPr>
            <a:r>
              <a:rPr lang="fr-FR" sz="1400" dirty="0" smtClean="0"/>
              <a:t>Titre: </a:t>
            </a:r>
            <a:r>
              <a:rPr lang="fr-FR" sz="1400" b="1" u="sng" dirty="0" smtClean="0"/>
              <a:t>Gone, An Historical romance of a civic war as it occurred between the dusky thights of one young negress and her heart</a:t>
            </a:r>
            <a:r>
              <a:rPr lang="fr-FR" sz="1400" dirty="0" smtClean="0"/>
              <a:t> (Traduction: « Roman historique disparu de la guerre  de Sécession telle qu’elle se déroula entre les cuisses basanées d’une négresse et son cœur »)</a:t>
            </a:r>
          </a:p>
          <a:p>
            <a:pPr>
              <a:buNone/>
            </a:pPr>
            <a:endParaRPr lang="en-US" sz="1400" dirty="0" smtClean="0"/>
          </a:p>
          <a:p>
            <a:pPr>
              <a:buNone/>
            </a:pPr>
            <a:r>
              <a:rPr lang="en-US" sz="1400" dirty="0" smtClean="0"/>
              <a:t>Auteur: </a:t>
            </a:r>
            <a:r>
              <a:rPr lang="en-US" sz="1400" b="1" dirty="0" smtClean="0"/>
              <a:t>Kara WALKER </a:t>
            </a:r>
            <a:r>
              <a:rPr lang="en-US" sz="1400" dirty="0" smtClean="0"/>
              <a:t>(1969 -             )</a:t>
            </a:r>
            <a:endParaRPr lang="fr-FR" sz="1400" dirty="0" smtClean="0"/>
          </a:p>
          <a:p>
            <a:pPr>
              <a:buNone/>
            </a:pPr>
            <a:endParaRPr lang="fr-FR" sz="1400" dirty="0" smtClean="0"/>
          </a:p>
          <a:p>
            <a:pPr>
              <a:buNone/>
            </a:pPr>
            <a:r>
              <a:rPr lang="fr-FR" sz="1400" dirty="0" smtClean="0"/>
              <a:t>Date de création : </a:t>
            </a:r>
            <a:r>
              <a:rPr lang="fr-FR" sz="1400" b="1" dirty="0" smtClean="0"/>
              <a:t>1994</a:t>
            </a:r>
            <a:endParaRPr lang="fr-FR" sz="1400" dirty="0" smtClean="0"/>
          </a:p>
          <a:p>
            <a:pPr>
              <a:buNone/>
            </a:pPr>
            <a:endParaRPr lang="fr-FR" sz="1400" dirty="0" smtClean="0"/>
          </a:p>
          <a:p>
            <a:pPr>
              <a:buNone/>
            </a:pPr>
            <a:r>
              <a:rPr lang="fr-FR" sz="1400" dirty="0" smtClean="0"/>
              <a:t>Autres informations : </a:t>
            </a:r>
            <a:r>
              <a:rPr lang="fr-FR" sz="1400" b="1" dirty="0" smtClean="0"/>
              <a:t>La photo a été prise lors de l’exposition « My complement, my enemy, my oppressor, my love » qui a eu lieu en 2007.</a:t>
            </a:r>
            <a:endParaRPr lang="fr-FR" sz="1400" dirty="0" smtClean="0"/>
          </a:p>
          <a:p>
            <a:pPr>
              <a:buNone/>
            </a:pPr>
            <a:endParaRPr lang="fr-FR" sz="1400" dirty="0" smtClean="0"/>
          </a:p>
          <a:p>
            <a:pPr>
              <a:buNone/>
            </a:pPr>
            <a:r>
              <a:rPr lang="fr-FR" sz="1400" dirty="0" smtClean="0"/>
              <a:t>Matériaux et support : </a:t>
            </a:r>
            <a:r>
              <a:rPr lang="fr-FR" sz="1400" b="1" dirty="0" smtClean="0"/>
              <a:t>Silhouettes en papier noir découpées et collées sur un mur blanc.</a:t>
            </a:r>
            <a:endParaRPr lang="fr-FR" sz="1400" dirty="0" smtClean="0"/>
          </a:p>
          <a:p>
            <a:pPr>
              <a:buNone/>
            </a:pPr>
            <a:endParaRPr lang="fr-FR" sz="1400" dirty="0" smtClean="0"/>
          </a:p>
          <a:p>
            <a:pPr>
              <a:buNone/>
            </a:pPr>
            <a:r>
              <a:rPr lang="fr-FR" sz="1400" dirty="0" smtClean="0"/>
              <a:t>Dimensions</a:t>
            </a:r>
            <a:r>
              <a:rPr lang="fr-FR" sz="1400" b="1" dirty="0" smtClean="0"/>
              <a:t> : 4 x 15.2 m</a:t>
            </a:r>
            <a:endParaRPr lang="fr-FR" sz="1400" dirty="0" smtClean="0"/>
          </a:p>
          <a:p>
            <a:pPr>
              <a:buNone/>
            </a:pPr>
            <a:endParaRPr lang="fr-FR" sz="1400" dirty="0" smtClean="0"/>
          </a:p>
        </p:txBody>
      </p:sp>
      <p:pic>
        <p:nvPicPr>
          <p:cNvPr id="9" name="Espace réservé du contenu 8" descr="Kara Walker - vue de l'expo hotel rive gauche Paris - septembre 2007.jpg"/>
          <p:cNvPicPr>
            <a:picLocks noGrp="1" noChangeAspect="1"/>
          </p:cNvPicPr>
          <p:nvPr>
            <p:ph sz="half" idx="1"/>
          </p:nvPr>
        </p:nvPicPr>
        <p:blipFill>
          <a:blip r:embed="rId2" cstate="print"/>
          <a:stretch>
            <a:fillRect/>
          </a:stretch>
        </p:blipFill>
        <p:spPr>
          <a:xfrm>
            <a:off x="107504" y="2132856"/>
            <a:ext cx="4860541" cy="324036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67494"/>
            <a:ext cx="8229600" cy="857250"/>
          </a:xfrm>
        </p:spPr>
        <p:txBody>
          <a:bodyPr>
            <a:normAutofit/>
          </a:bodyPr>
          <a:lstStyle/>
          <a:p>
            <a:pPr algn="ctr"/>
            <a:r>
              <a:rPr lang="fr-FR" sz="3200" u="sng" dirty="0" smtClean="0"/>
              <a:t>L’Art et la dénonciation des inégalités :</a:t>
            </a:r>
            <a:endParaRPr lang="fr-FR" sz="3200" dirty="0"/>
          </a:p>
        </p:txBody>
      </p:sp>
      <p:sp>
        <p:nvSpPr>
          <p:cNvPr id="6" name="Rectangle 5"/>
          <p:cNvSpPr/>
          <p:nvPr/>
        </p:nvSpPr>
        <p:spPr>
          <a:xfrm>
            <a:off x="2267744" y="1124744"/>
            <a:ext cx="4752528" cy="369332"/>
          </a:xfrm>
          <a:prstGeom prst="rect">
            <a:avLst/>
          </a:prstGeom>
        </p:spPr>
        <p:txBody>
          <a:bodyPr wrap="square">
            <a:spAutoFit/>
          </a:bodyPr>
          <a:lstStyle/>
          <a:p>
            <a:r>
              <a:rPr lang="fr-FR" b="1" dirty="0" smtClean="0">
                <a:solidFill>
                  <a:schemeClr val="accent5">
                    <a:lumMod val="40000"/>
                    <a:lumOff val="60000"/>
                  </a:schemeClr>
                </a:solidFill>
              </a:rPr>
              <a:t>Description et analyse de l’objet d’étude</a:t>
            </a:r>
            <a:endParaRPr lang="fr-FR" dirty="0"/>
          </a:p>
        </p:txBody>
      </p:sp>
      <p:pic>
        <p:nvPicPr>
          <p:cNvPr id="9" name="Espace réservé du contenu 8" descr="Gone.jpg"/>
          <p:cNvPicPr>
            <a:picLocks noGrp="1" noChangeAspect="1"/>
          </p:cNvPicPr>
          <p:nvPr>
            <p:ph sz="half" idx="1"/>
          </p:nvPr>
        </p:nvPicPr>
        <p:blipFill>
          <a:blip r:embed="rId2" cstate="print"/>
          <a:srcRect l="4122" b="7175"/>
          <a:stretch>
            <a:fillRect/>
          </a:stretch>
        </p:blipFill>
        <p:spPr>
          <a:xfrm>
            <a:off x="1979712" y="1772816"/>
            <a:ext cx="5024600" cy="4320480"/>
          </a:xfrm>
        </p:spPr>
      </p:pic>
      <p:cxnSp>
        <p:nvCxnSpPr>
          <p:cNvPr id="10" name="Connecteur droit avec flèche 9"/>
          <p:cNvCxnSpPr/>
          <p:nvPr/>
        </p:nvCxnSpPr>
        <p:spPr>
          <a:xfrm flipH="1" flipV="1">
            <a:off x="1475656" y="2492896"/>
            <a:ext cx="792088" cy="648072"/>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3" name="Connecteur droit avec flèche 12"/>
          <p:cNvCxnSpPr/>
          <p:nvPr/>
        </p:nvCxnSpPr>
        <p:spPr>
          <a:xfrm flipH="1">
            <a:off x="1547664" y="4725144"/>
            <a:ext cx="1800200" cy="936104"/>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16" name="Connecteur droit avec flèche 15"/>
          <p:cNvCxnSpPr/>
          <p:nvPr/>
        </p:nvCxnSpPr>
        <p:spPr>
          <a:xfrm flipH="1" flipV="1">
            <a:off x="1475656" y="2420888"/>
            <a:ext cx="2808312" cy="648072"/>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20" name="Connecteur droit avec flèche 19"/>
          <p:cNvCxnSpPr/>
          <p:nvPr/>
        </p:nvCxnSpPr>
        <p:spPr>
          <a:xfrm flipV="1">
            <a:off x="5868144" y="3933056"/>
            <a:ext cx="1944216" cy="792088"/>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cxnSp>
        <p:nvCxnSpPr>
          <p:cNvPr id="23" name="Connecteur droit avec flèche 22"/>
          <p:cNvCxnSpPr/>
          <p:nvPr/>
        </p:nvCxnSpPr>
        <p:spPr>
          <a:xfrm flipV="1">
            <a:off x="4572000" y="3789040"/>
            <a:ext cx="3240360" cy="936104"/>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
        <p:nvSpPr>
          <p:cNvPr id="27" name="Rectangle 26"/>
          <p:cNvSpPr/>
          <p:nvPr/>
        </p:nvSpPr>
        <p:spPr>
          <a:xfrm>
            <a:off x="179512" y="2276872"/>
            <a:ext cx="1584176" cy="861774"/>
          </a:xfrm>
          <a:prstGeom prst="rect">
            <a:avLst/>
          </a:prstGeom>
        </p:spPr>
        <p:txBody>
          <a:bodyPr wrap="square">
            <a:spAutoFit/>
          </a:bodyPr>
          <a:lstStyle/>
          <a:p>
            <a:r>
              <a:rPr lang="fr-FR" sz="1000" dirty="0" smtClean="0"/>
              <a:t>Silhouettes noires plantant le décor : nous sommes face à une scène en extérieur.</a:t>
            </a:r>
            <a:endParaRPr lang="fr-FR" sz="1000" dirty="0"/>
          </a:p>
        </p:txBody>
      </p:sp>
      <p:sp>
        <p:nvSpPr>
          <p:cNvPr id="28" name="Rectangle 27"/>
          <p:cNvSpPr/>
          <p:nvPr/>
        </p:nvSpPr>
        <p:spPr>
          <a:xfrm>
            <a:off x="0" y="5301208"/>
            <a:ext cx="1584176" cy="707886"/>
          </a:xfrm>
          <a:prstGeom prst="rect">
            <a:avLst/>
          </a:prstGeom>
        </p:spPr>
        <p:txBody>
          <a:bodyPr wrap="square">
            <a:spAutoFit/>
          </a:bodyPr>
          <a:lstStyle/>
          <a:p>
            <a:r>
              <a:rPr lang="fr-FR" sz="1000" dirty="0" smtClean="0"/>
              <a:t>Silhouettes d’un couple d’amoureux sur le point d’échanger un baiser</a:t>
            </a:r>
            <a:endParaRPr lang="fr-FR" sz="1000" dirty="0"/>
          </a:p>
        </p:txBody>
      </p:sp>
      <p:sp>
        <p:nvSpPr>
          <p:cNvPr id="29" name="Rectangle 28"/>
          <p:cNvSpPr/>
          <p:nvPr/>
        </p:nvSpPr>
        <p:spPr>
          <a:xfrm>
            <a:off x="7812360" y="3501008"/>
            <a:ext cx="1152128" cy="1323439"/>
          </a:xfrm>
          <a:prstGeom prst="rect">
            <a:avLst/>
          </a:prstGeom>
        </p:spPr>
        <p:txBody>
          <a:bodyPr wrap="square">
            <a:spAutoFit/>
          </a:bodyPr>
          <a:lstStyle/>
          <a:p>
            <a:r>
              <a:rPr lang="fr-FR" sz="1000" dirty="0" smtClean="0"/>
              <a:t>Silhouettes d’un enfant et d’une femme noire dont la robe devient une sorte de barque flottant sur l’eau.</a:t>
            </a:r>
            <a:endParaRPr lang="fr-FR" sz="1000" dirty="0"/>
          </a:p>
        </p:txBody>
      </p:sp>
      <p:cxnSp>
        <p:nvCxnSpPr>
          <p:cNvPr id="30" name="Connecteur droit avec flèche 29"/>
          <p:cNvCxnSpPr/>
          <p:nvPr/>
        </p:nvCxnSpPr>
        <p:spPr>
          <a:xfrm flipV="1">
            <a:off x="5220072" y="1844824"/>
            <a:ext cx="2160240" cy="1224136"/>
          </a:xfrm>
          <a:prstGeom prst="straightConnector1">
            <a:avLst/>
          </a:prstGeom>
          <a:ln>
            <a:solidFill>
              <a:srgbClr val="FFFF00"/>
            </a:solidFill>
            <a:tailEnd type="arrow"/>
          </a:ln>
        </p:spPr>
        <p:style>
          <a:lnRef idx="3">
            <a:schemeClr val="accent5"/>
          </a:lnRef>
          <a:fillRef idx="0">
            <a:schemeClr val="accent5"/>
          </a:fillRef>
          <a:effectRef idx="2">
            <a:schemeClr val="accent5"/>
          </a:effectRef>
          <a:fontRef idx="minor">
            <a:schemeClr val="tx1"/>
          </a:fontRef>
        </p:style>
      </p:cxnSp>
      <p:sp>
        <p:nvSpPr>
          <p:cNvPr id="34" name="Rectangle 33"/>
          <p:cNvSpPr/>
          <p:nvPr/>
        </p:nvSpPr>
        <p:spPr>
          <a:xfrm>
            <a:off x="7308304" y="1484784"/>
            <a:ext cx="1584176" cy="861774"/>
          </a:xfrm>
          <a:prstGeom prst="rect">
            <a:avLst/>
          </a:prstGeom>
        </p:spPr>
        <p:txBody>
          <a:bodyPr wrap="square">
            <a:spAutoFit/>
          </a:bodyPr>
          <a:lstStyle/>
          <a:p>
            <a:r>
              <a:rPr lang="fr-FR" sz="1000" dirty="0" smtClean="0"/>
              <a:t>Mur blanc de la salle d’exposition, mur sur lequel sont collées les silhouettes découpées dans du papier noir.</a:t>
            </a:r>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2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20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20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fade">
                                      <p:cBhvr>
                                        <p:cTn id="22" dur="2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build="p"/>
      <p:bldP spid="29" grpId="0" build="p"/>
      <p:bldP spid="3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154</TotalTime>
  <Words>1094</Words>
  <Application>Microsoft Office PowerPoint</Application>
  <PresentationFormat>Affichage à l'écran (4:3)</PresentationFormat>
  <Paragraphs>186</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Verve</vt:lpstr>
      <vt:lpstr>Diapositive 1</vt:lpstr>
      <vt:lpstr>L’Art et la dénonciation des inégalités  Contre la ségrégation raciale</vt:lpstr>
      <vt:lpstr>L’Art et la dénonciation des inégalités :</vt:lpstr>
      <vt:lpstr>L’Art et la dénonciation des inégalités</vt:lpstr>
      <vt:lpstr>L’Art et la dénonciation des inégalités</vt:lpstr>
      <vt:lpstr>L’Art et la dénonciation des inégalités</vt:lpstr>
      <vt:lpstr>L’Art et la dénonciation des inégalités</vt:lpstr>
      <vt:lpstr>L’Art et la dénonciation des inégalités : Contre la persistance du racisme</vt:lpstr>
      <vt:lpstr>L’Art et la dénonciation des inégalités :</vt:lpstr>
      <vt:lpstr>L’Art et la dénonciation des inégalités :</vt:lpstr>
      <vt:lpstr>L’Art et la dénonciation des inégalités :</vt:lpstr>
      <vt:lpstr>L’Art et la dénonciation des inégalités :</vt:lpstr>
      <vt:lpstr>L’Art et la dénonciation des inégalités  Contre les inégalités sociales</vt:lpstr>
      <vt:lpstr>L’Art et la dénonciation des inégalités :</vt:lpstr>
      <vt:lpstr>L’Art et la dénonciation des inégalités :</vt:lpstr>
      <vt:lpstr>L’Art et la dénonciation des inégalités :</vt:lpstr>
      <vt:lpstr>L’Art et la dénonciation des inégalités :</vt:lpstr>
      <vt:lpstr>ŒUVRES ASSOCIEES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Delphine</dc:creator>
  <cp:lastModifiedBy>Delphine</cp:lastModifiedBy>
  <cp:revision>34</cp:revision>
  <dcterms:created xsi:type="dcterms:W3CDTF">2012-07-23T15:13:27Z</dcterms:created>
  <dcterms:modified xsi:type="dcterms:W3CDTF">2012-07-26T12:58:43Z</dcterms:modified>
</cp:coreProperties>
</file>